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42"/>
  </p:notesMasterIdLst>
  <p:sldIdLst>
    <p:sldId id="301" r:id="rId6"/>
    <p:sldId id="283" r:id="rId7"/>
    <p:sldId id="288" r:id="rId8"/>
    <p:sldId id="260" r:id="rId9"/>
    <p:sldId id="309" r:id="rId10"/>
    <p:sldId id="292" r:id="rId11"/>
    <p:sldId id="310" r:id="rId12"/>
    <p:sldId id="327" r:id="rId13"/>
    <p:sldId id="264" r:id="rId14"/>
    <p:sldId id="278" r:id="rId15"/>
    <p:sldId id="316" r:id="rId16"/>
    <p:sldId id="317" r:id="rId17"/>
    <p:sldId id="314" r:id="rId18"/>
    <p:sldId id="318" r:id="rId19"/>
    <p:sldId id="290" r:id="rId20"/>
    <p:sldId id="267" r:id="rId21"/>
    <p:sldId id="320" r:id="rId22"/>
    <p:sldId id="325" r:id="rId23"/>
    <p:sldId id="321" r:id="rId24"/>
    <p:sldId id="312" r:id="rId25"/>
    <p:sldId id="293" r:id="rId26"/>
    <p:sldId id="306" r:id="rId27"/>
    <p:sldId id="297" r:id="rId28"/>
    <p:sldId id="298" r:id="rId29"/>
    <p:sldId id="322" r:id="rId30"/>
    <p:sldId id="323" r:id="rId31"/>
    <p:sldId id="326" r:id="rId32"/>
    <p:sldId id="273" r:id="rId33"/>
    <p:sldId id="271" r:id="rId34"/>
    <p:sldId id="303" r:id="rId35"/>
    <p:sldId id="307" r:id="rId36"/>
    <p:sldId id="308" r:id="rId37"/>
    <p:sldId id="276" r:id="rId38"/>
    <p:sldId id="268" r:id="rId39"/>
    <p:sldId id="304" r:id="rId40"/>
    <p:sldId id="30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640"/>
    <a:srgbClr val="9FB3E1"/>
    <a:srgbClr val="084D6A"/>
    <a:srgbClr val="9D8776"/>
    <a:srgbClr val="F1F1F1"/>
    <a:srgbClr val="EAEAEA"/>
    <a:srgbClr val="E8E8E8"/>
    <a:srgbClr val="FEFEFE"/>
    <a:srgbClr val="FDFDFD"/>
    <a:srgbClr val="EA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76009" autoAdjust="0"/>
  </p:normalViewPr>
  <p:slideViewPr>
    <p:cSldViewPr snapToGrid="0">
      <p:cViewPr varScale="1">
        <p:scale>
          <a:sx n="84" d="100"/>
          <a:sy n="84" d="100"/>
        </p:scale>
        <p:origin x="1518" y="84"/>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首先，为了能够对工单进行优先级的划分，我们从商家的维度和产品的维度，对审核消息进行分级处理</a:t>
            </a:r>
            <a:endParaRPr lang="en-US" altLang="zh-CN" dirty="0" smtClean="0"/>
          </a:p>
          <a:p>
            <a:pPr marL="228600" indent="-228600">
              <a:buAutoNum type="arabicPeriod"/>
            </a:pPr>
            <a:r>
              <a:rPr lang="zh-CN" altLang="en-US" baseline="0" dirty="0" smtClean="0"/>
              <a:t>用户从订购产品，创建创意，系统审核，最后进行产品投放</a:t>
            </a:r>
            <a:endParaRPr lang="en-US" altLang="zh-CN" baseline="0" dirty="0" smtClean="0"/>
          </a:p>
          <a:p>
            <a:pPr marL="228600" indent="-228600">
              <a:buAutoNum type="arabicPeriod"/>
            </a:pPr>
            <a:r>
              <a:rPr lang="zh-CN" altLang="en-US" baseline="0" dirty="0" smtClean="0"/>
              <a:t>商家的维度来看，主要的衡量指标有，大盘消耗，客户类型、以往的历史审核记录通过率，以及网站违规处罚扣分的情况</a:t>
            </a:r>
            <a:endParaRPr lang="en-US" altLang="zh-CN" baseline="0" dirty="0" smtClean="0"/>
          </a:p>
          <a:p>
            <a:pPr marL="228600" indent="-228600">
              <a:buAutoNum type="arabicPeriod"/>
            </a:pPr>
            <a:r>
              <a:rPr lang="zh-CN" altLang="en-US" baseline="0" dirty="0" smtClean="0"/>
              <a:t>产品的维度，对于按时付费模型的</a:t>
            </a:r>
            <a:r>
              <a:rPr lang="en-US" altLang="zh-CN" baseline="0" dirty="0" smtClean="0"/>
              <a:t>CPT</a:t>
            </a:r>
            <a:r>
              <a:rPr lang="zh-CN" altLang="en-US" baseline="0" dirty="0" smtClean="0"/>
              <a:t>和点击的</a:t>
            </a:r>
            <a:r>
              <a:rPr lang="en-US" altLang="zh-CN" baseline="0" dirty="0" smtClean="0"/>
              <a:t>CPC</a:t>
            </a:r>
            <a:r>
              <a:rPr lang="zh-CN" altLang="en-US" baseline="0" dirty="0" smtClean="0"/>
              <a:t>，从网站消耗和商家的消耗来看，可以给</a:t>
            </a:r>
            <a:r>
              <a:rPr lang="en-US" altLang="zh-CN" baseline="0" dirty="0" smtClean="0"/>
              <a:t>CPT</a:t>
            </a:r>
            <a:r>
              <a:rPr lang="zh-CN" altLang="en-US" baseline="0" dirty="0" smtClean="0"/>
              <a:t>更高的优先级</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6875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分级信息散落整个审核链路</a:t>
            </a:r>
            <a:endParaRPr lang="en-US" altLang="zh-CN" dirty="0" smtClean="0"/>
          </a:p>
          <a:p>
            <a:r>
              <a:rPr lang="en-US" altLang="zh-CN" dirty="0" smtClean="0"/>
              <a:t>2. </a:t>
            </a:r>
            <a:r>
              <a:rPr lang="zh-CN" altLang="en-US" dirty="0" smtClean="0"/>
              <a:t>分级打标则在生成人审工单</a:t>
            </a:r>
            <a:endParaRPr lang="en-US" altLang="zh-CN" dirty="0" smtClean="0"/>
          </a:p>
          <a:p>
            <a:r>
              <a:rPr lang="en-US" altLang="zh-CN" dirty="0" smtClean="0"/>
              <a:t>3. </a:t>
            </a:r>
            <a:r>
              <a:rPr lang="zh-CN" altLang="en-US" dirty="0" smtClean="0"/>
              <a:t>需要聚集分级信息也就是分级信息上下文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，然后到审核链路，链路断掉了</a:t>
            </a:r>
            <a:endParaRPr lang="en-US" altLang="zh-CN" dirty="0" smtClean="0"/>
          </a:p>
          <a:p>
            <a:r>
              <a:rPr lang="zh-CN" altLang="en-US" dirty="0" smtClean="0"/>
              <a:t>最直接的想法是，能够记录下同步的链路</a:t>
            </a:r>
            <a:endParaRPr lang="en-US" altLang="zh-CN" dirty="0" smtClean="0"/>
          </a:p>
          <a:p>
            <a:endParaRPr lang="en-US" altLang="zh-CN" dirty="0" smtClean="0"/>
          </a:p>
          <a:p>
            <a:r>
              <a:rPr lang="zh-CN" altLang="en-US" dirty="0" smtClean="0"/>
              <a:t>而业务平台，之前做的日志中心，已经将鹰眼的</a:t>
            </a:r>
            <a:r>
              <a:rPr lang="en-US" altLang="zh-CN" dirty="0" err="1" smtClean="0"/>
              <a:t>traceId</a:t>
            </a:r>
            <a:r>
              <a:rPr lang="zh-CN" altLang="en-US" dirty="0" smtClean="0"/>
              <a:t>，留存到了数据库中，所以，整个链路其实已经通了，那实施方案如图</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分级信息散落整个审核链路</a:t>
            </a:r>
            <a:endParaRPr lang="en-US" altLang="zh-CN" dirty="0" smtClean="0"/>
          </a:p>
          <a:p>
            <a:r>
              <a:rPr lang="en-US" altLang="zh-CN" dirty="0" smtClean="0"/>
              <a:t>2. </a:t>
            </a:r>
            <a:r>
              <a:rPr lang="zh-CN" altLang="en-US" dirty="0" smtClean="0"/>
              <a:t>分级打标则在生成人审工单</a:t>
            </a:r>
            <a:endParaRPr lang="en-US" altLang="zh-CN" dirty="0" smtClean="0"/>
          </a:p>
          <a:p>
            <a:r>
              <a:rPr lang="en-US" altLang="zh-CN" dirty="0" smtClean="0"/>
              <a:t>3. </a:t>
            </a:r>
            <a:r>
              <a:rPr lang="zh-CN" altLang="en-US" dirty="0" smtClean="0"/>
              <a:t>需要聚集分级信息也就是分级信息上下文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，然后到审核链路，链路断掉了</a:t>
            </a:r>
            <a:endParaRPr lang="en-US" altLang="zh-CN" dirty="0" smtClean="0"/>
          </a:p>
          <a:p>
            <a:r>
              <a:rPr lang="zh-CN" altLang="en-US" dirty="0" smtClean="0"/>
              <a:t>最直接的想法是，能够记录下同步的链路</a:t>
            </a:r>
            <a:endParaRPr lang="en-US" altLang="zh-CN" dirty="0" smtClean="0"/>
          </a:p>
          <a:p>
            <a:endParaRPr lang="en-US" altLang="zh-CN" dirty="0" smtClean="0"/>
          </a:p>
          <a:p>
            <a:r>
              <a:rPr lang="zh-CN" altLang="en-US" dirty="0" smtClean="0"/>
              <a:t>而业务平台，之前做的日志中心，已经将鹰眼的</a:t>
            </a:r>
            <a:r>
              <a:rPr lang="en-US" altLang="zh-CN" dirty="0" err="1" smtClean="0"/>
              <a:t>traceId</a:t>
            </a:r>
            <a:r>
              <a:rPr lang="zh-CN" altLang="en-US" dirty="0" smtClean="0"/>
              <a:t>，留存到了数据库中，所以，整个链路其实已经通了，那实施方案如图</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12</a:t>
            </a:fld>
            <a:endParaRPr lang="zh-CN" altLang="en-US"/>
          </a:p>
        </p:txBody>
      </p:sp>
    </p:spTree>
    <p:extLst>
      <p:ext uri="{BB962C8B-B14F-4D97-AF65-F5344CB8AC3E}">
        <p14:creationId xmlns:p14="http://schemas.microsoft.com/office/powerpoint/2010/main" val="106160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76207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将分级权重与优先级阈值的配置</a:t>
            </a:r>
            <a:r>
              <a:rPr lang="zh-CN" altLang="en-US" baseline="0" dirty="0" smtClean="0"/>
              <a:t> 与具体的权重计算方法分开</a:t>
            </a:r>
            <a:endParaRPr lang="en-US" altLang="zh-CN" baseline="0"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50856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饥饿问题：通过将各个优先级覆盖，保证不存在饥饿问题</a:t>
            </a:r>
            <a:endParaRPr lang="en-US" altLang="zh-CN" dirty="0" smtClean="0"/>
          </a:p>
          <a:p>
            <a:r>
              <a:rPr lang="zh-CN" altLang="en-US" dirty="0" smtClean="0"/>
              <a:t>分级模型效果：通过算法改进分级模型，而不是手动配置权重的方式进行调整</a:t>
            </a:r>
            <a:endParaRPr lang="en-US" altLang="zh-CN" dirty="0" smtClean="0"/>
          </a:p>
          <a:p>
            <a:r>
              <a:rPr lang="en-US" altLang="zh-CN" dirty="0" err="1" smtClean="0"/>
              <a:t>Tair</a:t>
            </a:r>
            <a:r>
              <a:rPr lang="zh-CN" altLang="en-US" dirty="0" smtClean="0"/>
              <a:t>容量评估：</a:t>
            </a:r>
            <a:r>
              <a:rPr lang="en-US" altLang="zh-CN" dirty="0" smtClean="0"/>
              <a:t>50</a:t>
            </a:r>
            <a:r>
              <a:rPr lang="zh-CN" altLang="en-US" dirty="0" smtClean="0"/>
              <a:t>万</a:t>
            </a:r>
            <a:r>
              <a:rPr lang="zh-CN" altLang="en-US" baseline="0" dirty="0" smtClean="0"/>
              <a:t> * </a:t>
            </a:r>
            <a:r>
              <a:rPr lang="en-US" altLang="zh-CN" baseline="0" dirty="0" smtClean="0"/>
              <a:t>1kb = 500mb</a:t>
            </a:r>
          </a:p>
          <a:p>
            <a:r>
              <a:rPr lang="en-US" altLang="zh-CN" baseline="0" dirty="0" err="1" smtClean="0"/>
              <a:t>Tair</a:t>
            </a:r>
            <a:r>
              <a:rPr lang="zh-CN" altLang="en-US" baseline="0" dirty="0" smtClean="0"/>
              <a:t>写入</a:t>
            </a:r>
            <a:r>
              <a:rPr lang="en-US" altLang="zh-CN" baseline="0" dirty="0" smtClean="0"/>
              <a:t>QPS</a:t>
            </a:r>
            <a:r>
              <a:rPr lang="zh-CN" altLang="en-US" baseline="0" dirty="0" smtClean="0"/>
              <a:t>预估：</a:t>
            </a:r>
            <a:r>
              <a:rPr lang="en-US" altLang="zh-CN" baseline="0" dirty="0" smtClean="0"/>
              <a:t>50/4/3600 = 30 </a:t>
            </a:r>
            <a:r>
              <a:rPr lang="zh-CN" altLang="en-US" baseline="0" dirty="0" smtClean="0"/>
              <a:t>同步中心同步实体有</a:t>
            </a:r>
            <a:r>
              <a:rPr lang="en-US" altLang="zh-CN" baseline="0" dirty="0" smtClean="0"/>
              <a:t>QPS</a:t>
            </a:r>
            <a:r>
              <a:rPr lang="zh-CN" altLang="en-US" baseline="0" dirty="0" smtClean="0"/>
              <a:t>控制 </a:t>
            </a:r>
            <a:endParaRPr lang="en-US" altLang="zh-CN" baseline="0" dirty="0" smtClean="0"/>
          </a:p>
          <a:p>
            <a:r>
              <a:rPr lang="zh-CN" altLang="en-US" baseline="0" dirty="0" smtClean="0"/>
              <a:t>写入备表失败：这个处理策略和写入主表一致，向上抛异常，相当于消费端会一直重试直到工单写入备表（有序消息）</a:t>
            </a:r>
            <a:endParaRPr lang="en-US" altLang="zh-CN" baseline="0" dirty="0" smtClean="0"/>
          </a:p>
          <a:p>
            <a:r>
              <a:rPr lang="zh-CN" altLang="en-US" baseline="0" dirty="0" smtClean="0"/>
              <a:t>采用双表的原因：其实该方案使用单表也可以解决，只要改造原始表，增加类别字段也是可以的，但是这样对于已有业务</a:t>
            </a:r>
            <a:endParaRPr lang="en-US" altLang="zh-CN" baseline="0" dirty="0" smtClean="0"/>
          </a:p>
          <a:p>
            <a:r>
              <a:rPr lang="zh-CN" altLang="en-US" baseline="0" dirty="0" smtClean="0"/>
              <a:t>侵入性比较大，而使用双表的话，可以隔离业务，在成本上只需要提供给后台查询和申请工单的功能，代码调整很少，同时最后</a:t>
            </a:r>
            <a:endParaRPr lang="en-US" altLang="zh-CN" baseline="0" dirty="0" smtClean="0"/>
          </a:p>
          <a:p>
            <a:r>
              <a:rPr lang="zh-CN" altLang="en-US" baseline="0" dirty="0" smtClean="0"/>
              <a:t>备表的数据会流入到主表中，对于主体流程上来说并不会造成影响</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17</a:t>
            </a:fld>
            <a:endParaRPr lang="zh-CN" altLang="en-US"/>
          </a:p>
        </p:txBody>
      </p:sp>
    </p:spTree>
    <p:extLst>
      <p:ext uri="{BB962C8B-B14F-4D97-AF65-F5344CB8AC3E}">
        <p14:creationId xmlns:p14="http://schemas.microsoft.com/office/powerpoint/2010/main" val="2641239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endParaRPr lang="en-US" altLang="zh-CN" baseline="0" dirty="0" smtClean="0"/>
          </a:p>
          <a:p>
            <a:pPr marL="0" indent="0">
              <a:buNone/>
            </a:pPr>
            <a:endParaRPr lang="en-US" altLang="zh-CN" baseline="0" dirty="0" smtClean="0"/>
          </a:p>
          <a:p>
            <a:pPr marL="0" indent="0">
              <a:buNone/>
            </a:pPr>
            <a:r>
              <a:rPr lang="zh-CN" altLang="en-US" baseline="0" dirty="0" smtClean="0"/>
              <a:t>对审核中心做功能保障</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20</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22</a:t>
            </a:fld>
            <a:endParaRPr lang="zh-CN" altLang="en-US"/>
          </a:p>
        </p:txBody>
      </p:sp>
    </p:spTree>
    <p:extLst>
      <p:ext uri="{BB962C8B-B14F-4D97-AF65-F5344CB8AC3E}">
        <p14:creationId xmlns:p14="http://schemas.microsoft.com/office/powerpoint/2010/main" val="3568789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预检</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预检</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Aviator</a:t>
            </a:r>
            <a:r>
              <a:rPr lang="zh-CN" altLang="en-US" dirty="0" smtClean="0"/>
              <a:t>将相同的表达式进行预编译然后缓存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Aviator</a:t>
            </a:r>
            <a:r>
              <a:rPr lang="zh-CN" altLang="en-US" dirty="0" smtClean="0"/>
              <a:t>将相同的表达式进行预编译然后缓存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Alimonitor</a:t>
            </a:r>
            <a:r>
              <a:rPr lang="zh-CN" altLang="en-US" dirty="0" smtClean="0"/>
              <a:t>侧向系统指标监控</a:t>
            </a:r>
            <a:endParaRPr lang="en-US" altLang="zh-CN" dirty="0" smtClean="0"/>
          </a:p>
          <a:p>
            <a:r>
              <a:rPr lang="zh-CN" altLang="en-US" dirty="0" smtClean="0"/>
              <a:t>黄金眼和天眼系统需要有数据的支持，从指定的数据源产生图表</a:t>
            </a:r>
            <a:endParaRPr lang="en-US" altLang="zh-CN" dirty="0" smtClean="0"/>
          </a:p>
          <a:p>
            <a:r>
              <a:rPr lang="zh-CN" altLang="en-US" dirty="0" smtClean="0"/>
              <a:t>而</a:t>
            </a:r>
            <a:r>
              <a:rPr lang="en-US" altLang="zh-CN" dirty="0" err="1" smtClean="0"/>
              <a:t>xflush</a:t>
            </a:r>
            <a:r>
              <a:rPr lang="zh-CN" altLang="en-US" dirty="0" smtClean="0"/>
              <a:t>和</a:t>
            </a:r>
            <a:r>
              <a:rPr lang="en-US" altLang="zh-CN" dirty="0" err="1" smtClean="0"/>
              <a:t>kmonitor</a:t>
            </a:r>
            <a:r>
              <a:rPr lang="zh-CN" altLang="en-US" dirty="0" smtClean="0"/>
              <a:t>的定位差不多，都可以自定义指标，提供报警和触发行为、以及对应的图标展示，可以快速接入</a:t>
            </a:r>
            <a:endParaRPr lang="en-US" altLang="zh-CN" dirty="0" smtClean="0"/>
          </a:p>
          <a:p>
            <a:r>
              <a:rPr lang="zh-CN" altLang="en-US" dirty="0" smtClean="0"/>
              <a:t>区别是</a:t>
            </a:r>
            <a:r>
              <a:rPr lang="en-US" altLang="zh-CN" dirty="0" err="1" smtClean="0"/>
              <a:t>xflush</a:t>
            </a:r>
            <a:r>
              <a:rPr lang="zh-CN" altLang="en-US" dirty="0" smtClean="0"/>
              <a:t>使用</a:t>
            </a:r>
            <a:r>
              <a:rPr lang="en-US" altLang="zh-CN" dirty="0" err="1" smtClean="0"/>
              <a:t>ali</a:t>
            </a:r>
            <a:r>
              <a:rPr lang="en-US" altLang="zh-CN" dirty="0" smtClean="0"/>
              <a:t>-metrics</a:t>
            </a:r>
            <a:r>
              <a:rPr lang="zh-CN" altLang="en-US" dirty="0" smtClean="0"/>
              <a:t>进行指标的生成，而</a:t>
            </a:r>
            <a:r>
              <a:rPr lang="en-US" altLang="zh-CN" dirty="0" err="1" smtClean="0"/>
              <a:t>kmonitor</a:t>
            </a:r>
            <a:r>
              <a:rPr lang="zh-CN" altLang="en-US" dirty="0" smtClean="0"/>
              <a:t>则定义指标类型，将产生的数据发送到服务端，由服务端进行处理，性能上的话，</a:t>
            </a:r>
            <a:r>
              <a:rPr lang="en-US" altLang="zh-CN" dirty="0" err="1" smtClean="0"/>
              <a:t>kmonitor</a:t>
            </a:r>
            <a:r>
              <a:rPr lang="zh-CN" altLang="en-US" dirty="0" smtClean="0"/>
              <a:t>对使用方，性能更好。</a:t>
            </a:r>
            <a:endParaRPr lang="en-US" altLang="zh-CN" dirty="0" smtClean="0"/>
          </a:p>
          <a:p>
            <a:r>
              <a:rPr lang="zh-CN" altLang="en-US" dirty="0" smtClean="0"/>
              <a:t>不过，从使用范围来说，</a:t>
            </a:r>
            <a:r>
              <a:rPr lang="en-US" altLang="zh-CN" dirty="0" err="1" smtClean="0"/>
              <a:t>xflush</a:t>
            </a:r>
            <a:r>
              <a:rPr lang="zh-CN" altLang="en-US" dirty="0" smtClean="0"/>
              <a:t>使用的业务团队更多，而</a:t>
            </a:r>
            <a:r>
              <a:rPr lang="en-US" altLang="zh-CN" dirty="0" err="1" smtClean="0"/>
              <a:t>kmonitor</a:t>
            </a:r>
            <a:r>
              <a:rPr lang="zh-CN" altLang="en-US" dirty="0" smtClean="0"/>
              <a:t>使用的业务团队较少些</a:t>
            </a:r>
            <a:endParaRPr lang="en-US" altLang="zh-CN" dirty="0" smtClean="0"/>
          </a:p>
          <a:p>
            <a:r>
              <a:rPr lang="zh-CN" altLang="en-US" dirty="0" smtClean="0"/>
              <a:t>缺点的话，就是需要有自定义代码侵入到系统中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28</a:t>
            </a:fld>
            <a:endParaRPr lang="zh-CN" altLang="en-US"/>
          </a:p>
        </p:txBody>
      </p:sp>
    </p:spTree>
    <p:extLst>
      <p:ext uri="{BB962C8B-B14F-4D97-AF65-F5344CB8AC3E}">
        <p14:creationId xmlns:p14="http://schemas.microsoft.com/office/powerpoint/2010/main" val="2867930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集团内的</a:t>
            </a:r>
            <a:r>
              <a:rPr lang="en-US" altLang="zh-CN" dirty="0" err="1" smtClean="0"/>
              <a:t>hsf</a:t>
            </a:r>
            <a:r>
              <a:rPr lang="zh-CN" altLang="en-US" dirty="0" smtClean="0"/>
              <a:t>服务都有</a:t>
            </a:r>
            <a:r>
              <a:rPr lang="en-US" altLang="zh-CN" dirty="0" err="1" smtClean="0"/>
              <a:t>qps</a:t>
            </a:r>
            <a:r>
              <a:rPr lang="en-US" altLang="zh-CN" dirty="0" smtClean="0"/>
              <a:t>/</a:t>
            </a:r>
            <a:r>
              <a:rPr lang="en-US" altLang="zh-CN" dirty="0" err="1" smtClean="0"/>
              <a:t>rt</a:t>
            </a:r>
            <a:r>
              <a:rPr lang="zh-CN" altLang="en-US" dirty="0" smtClean="0"/>
              <a:t>的统计结果，这里采用</a:t>
            </a:r>
            <a:r>
              <a:rPr lang="en-US" altLang="zh-CN" dirty="0" err="1" smtClean="0"/>
              <a:t>kmonitor</a:t>
            </a:r>
            <a:r>
              <a:rPr lang="zh-CN" altLang="en-US" dirty="0" smtClean="0"/>
              <a:t>的主要原因是，有些代码在概念上具有重要的意义，但是并没有落地到日志，或者落地到日志，但是统计麻烦，这时候就可以从代码层面</a:t>
            </a:r>
            <a:endParaRPr lang="en-US" altLang="zh-CN" dirty="0" smtClean="0"/>
          </a:p>
          <a:p>
            <a:r>
              <a:rPr lang="zh-CN" altLang="en-US" dirty="0" smtClean="0"/>
              <a:t>对指标进行监控</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29</a:t>
            </a:fld>
            <a:endParaRPr lang="zh-CN" altLang="en-US"/>
          </a:p>
        </p:txBody>
      </p:sp>
    </p:spTree>
    <p:extLst>
      <p:ext uri="{BB962C8B-B14F-4D97-AF65-F5344CB8AC3E}">
        <p14:creationId xmlns:p14="http://schemas.microsoft.com/office/powerpoint/2010/main" val="94236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广告方面</a:t>
            </a:r>
            <a:endParaRPr lang="en-US" altLang="zh-CN" dirty="0" smtClean="0"/>
          </a:p>
          <a:p>
            <a:r>
              <a:rPr lang="zh-CN" altLang="en-US" dirty="0" smtClean="0"/>
              <a:t>广告主通过购买平台的广告产品，将信息发布出去</a:t>
            </a:r>
            <a:endParaRPr lang="en-US" altLang="zh-CN" dirty="0" smtClean="0"/>
          </a:p>
          <a:p>
            <a:r>
              <a:rPr lang="zh-CN" altLang="en-US" dirty="0" smtClean="0"/>
              <a:t>而从平台来看，平台需要满足广告主多样的需求，通过对其发布的内容进行审核，最后确认内容没有问题，才会将产品投放到市场上</a:t>
            </a:r>
            <a:endParaRPr lang="en-US" altLang="zh-CN" dirty="0" smtClean="0"/>
          </a:p>
          <a:p>
            <a:r>
              <a:rPr lang="zh-CN" altLang="en-US" dirty="0" smtClean="0"/>
              <a:t>而另一方面，广告平台需要对广告主进行广告产品的效果反馈，这部分就是对产品的消耗进行计算</a:t>
            </a:r>
            <a:endParaRPr lang="en-US" altLang="zh-CN" dirty="0" smtClean="0"/>
          </a:p>
          <a:p>
            <a:endParaRPr lang="en-US" altLang="zh-CN" dirty="0" smtClean="0"/>
          </a:p>
          <a:p>
            <a:r>
              <a:rPr lang="en-US" altLang="zh-CN" dirty="0" smtClean="0"/>
              <a:t>2. </a:t>
            </a:r>
            <a:r>
              <a:rPr lang="zh-CN" altLang="en-US" dirty="0" smtClean="0"/>
              <a:t>资金方面</a:t>
            </a:r>
            <a:endParaRPr lang="en-US" altLang="zh-CN" dirty="0" smtClean="0"/>
          </a:p>
          <a:p>
            <a:r>
              <a:rPr lang="zh-CN" altLang="en-US" dirty="0" smtClean="0"/>
              <a:t>作为互联网的商业产品，广告业的互联网特性更加明显，通过互联网的大流量，给广告主带来了接触目标用户的机会。</a:t>
            </a:r>
            <a:endParaRPr lang="en-US" altLang="zh-CN" dirty="0" smtClean="0"/>
          </a:p>
          <a:p>
            <a:r>
              <a:rPr lang="zh-CN" altLang="en-US" dirty="0" smtClean="0"/>
              <a:t>另一方面，我们也可以从各个广告产品的消耗来分析出广告主的诉求，这相应地也给技术人员带来了挑战，需求的完成能否给广告平台带来消耗的提升</a:t>
            </a:r>
            <a:endParaRPr lang="en-US" altLang="zh-CN" dirty="0" smtClean="0"/>
          </a:p>
          <a:p>
            <a:endParaRPr lang="en-US" altLang="zh-CN" dirty="0" smtClean="0"/>
          </a:p>
          <a:p>
            <a:r>
              <a:rPr lang="en-US" altLang="zh-CN" dirty="0" smtClean="0"/>
              <a:t>3. </a:t>
            </a:r>
            <a:r>
              <a:rPr lang="zh-CN" altLang="en-US" dirty="0" smtClean="0"/>
              <a:t>服务方面</a:t>
            </a:r>
            <a:endParaRPr lang="en-US" altLang="zh-CN" dirty="0" smtClean="0"/>
          </a:p>
          <a:p>
            <a:r>
              <a:rPr lang="zh-CN" altLang="en-US" dirty="0" smtClean="0"/>
              <a:t>由于广告业务的复杂性，客户在推广自己产品的过程中会遇到各种各样的问题，而我们运营人员则通过平台的服务工具和支持平台来解决问题，</a:t>
            </a:r>
            <a:endParaRPr lang="en-US" altLang="zh-CN" dirty="0" smtClean="0"/>
          </a:p>
          <a:p>
            <a:r>
              <a:rPr lang="zh-CN" altLang="en-US" dirty="0" smtClean="0"/>
              <a:t>而这种模式偏向于人工操作，所以开发出有效的后台工具，对于整体的平台运作效率也是至关重要的，例如服务推广、问题解决等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636881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1637836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2773890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1146020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链路上支持的有</a:t>
            </a:r>
            <a:r>
              <a:rPr lang="en-US" altLang="zh-CN" dirty="0" err="1" smtClean="0"/>
              <a:t>tlog</a:t>
            </a:r>
            <a:r>
              <a:rPr lang="zh-CN" altLang="en-US" dirty="0" smtClean="0"/>
              <a:t>与</a:t>
            </a:r>
            <a:r>
              <a:rPr lang="en-US" altLang="zh-CN" dirty="0" err="1" smtClean="0"/>
              <a:t>powerlog</a:t>
            </a:r>
            <a:endParaRPr lang="en-US" altLang="zh-CN" dirty="0" smtClean="0"/>
          </a:p>
          <a:p>
            <a:r>
              <a:rPr lang="zh-CN" altLang="en-US" dirty="0" smtClean="0"/>
              <a:t>其中</a:t>
            </a:r>
            <a:r>
              <a:rPr lang="en-US" altLang="zh-CN" dirty="0" err="1" smtClean="0"/>
              <a:t>powerlog</a:t>
            </a:r>
            <a:r>
              <a:rPr lang="zh-CN" altLang="en-US" dirty="0" smtClean="0"/>
              <a:t>在结合了</a:t>
            </a:r>
            <a:r>
              <a:rPr lang="en-US" altLang="zh-CN" dirty="0" err="1" smtClean="0"/>
              <a:t>tlog</a:t>
            </a:r>
            <a:r>
              <a:rPr lang="zh-CN" altLang="en-US" dirty="0" smtClean="0"/>
              <a:t>的拉取日志功能和</a:t>
            </a:r>
            <a:r>
              <a:rPr lang="en-US" altLang="zh-CN" dirty="0" err="1" smtClean="0"/>
              <a:t>sls</a:t>
            </a:r>
            <a:r>
              <a:rPr lang="zh-CN" altLang="en-US" dirty="0" smtClean="0"/>
              <a:t>日志全文检索</a:t>
            </a:r>
            <a:r>
              <a:rPr lang="zh-CN" altLang="en-US" baseline="0" dirty="0" smtClean="0"/>
              <a:t>功能，整体接入来讲，成本较低，使用起来比较方便</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33</a:t>
            </a:fld>
            <a:endParaRPr lang="zh-CN" altLang="en-US"/>
          </a:p>
        </p:txBody>
      </p:sp>
    </p:spTree>
    <p:extLst>
      <p:ext uri="{BB962C8B-B14F-4D97-AF65-F5344CB8AC3E}">
        <p14:creationId xmlns:p14="http://schemas.microsoft.com/office/powerpoint/2010/main" val="173670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Tlog</a:t>
            </a:r>
            <a:r>
              <a:rPr lang="zh-CN" altLang="en-US" dirty="0" smtClean="0"/>
              <a:t>方案需要定义自定义的日志结构，配置采集点，日志解析规则，数据持久化的方式，然后你还需要到</a:t>
            </a:r>
            <a:r>
              <a:rPr lang="en-US" altLang="zh-CN" dirty="0" err="1" smtClean="0"/>
              <a:t>odps</a:t>
            </a:r>
            <a:r>
              <a:rPr lang="zh-CN" altLang="en-US" dirty="0" smtClean="0"/>
              <a:t>上写</a:t>
            </a:r>
            <a:r>
              <a:rPr lang="en-US" altLang="zh-CN" dirty="0" err="1" smtClean="0"/>
              <a:t>sql</a:t>
            </a:r>
            <a:r>
              <a:rPr lang="zh-CN" altLang="en-US" dirty="0" smtClean="0"/>
              <a:t>对数据进行汇聚</a:t>
            </a:r>
            <a:endParaRPr lang="en-US" altLang="zh-CN" dirty="0" smtClean="0"/>
          </a:p>
          <a:p>
            <a:r>
              <a:rPr lang="en-US" altLang="zh-CN" dirty="0" err="1" smtClean="0"/>
              <a:t>Powerlog</a:t>
            </a:r>
            <a:r>
              <a:rPr lang="zh-CN" altLang="en-US" dirty="0" smtClean="0"/>
              <a:t>方案则是你只需要定义结构化的日志，其他的</a:t>
            </a:r>
            <a:r>
              <a:rPr lang="en-US" altLang="zh-CN" dirty="0" err="1" smtClean="0"/>
              <a:t>tlog</a:t>
            </a:r>
            <a:r>
              <a:rPr lang="en-US" altLang="zh-CN" dirty="0" smtClean="0"/>
              <a:t>/</a:t>
            </a:r>
            <a:r>
              <a:rPr lang="en-US" altLang="zh-CN" dirty="0" err="1" smtClean="0"/>
              <a:t>sls</a:t>
            </a:r>
            <a:r>
              <a:rPr lang="zh-CN" altLang="en-US" dirty="0" smtClean="0"/>
              <a:t>都是它帮你做了，这包括一系列的配置和存储方案的选型，最终你只需要根据业务主键或者</a:t>
            </a:r>
            <a:r>
              <a:rPr lang="en-US" altLang="zh-CN" dirty="0" err="1" smtClean="0"/>
              <a:t>traceId</a:t>
            </a:r>
            <a:r>
              <a:rPr lang="zh-CN" altLang="en-US" dirty="0" smtClean="0"/>
              <a:t>进行查询就好了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34</a:t>
            </a:fld>
            <a:endParaRPr lang="zh-CN" altLang="en-US"/>
          </a:p>
        </p:txBody>
      </p:sp>
    </p:spTree>
    <p:extLst>
      <p:ext uri="{BB962C8B-B14F-4D97-AF65-F5344CB8AC3E}">
        <p14:creationId xmlns:p14="http://schemas.microsoft.com/office/powerpoint/2010/main" val="2478578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审核系统主要包括如下几个部分：</a:t>
            </a:r>
            <a:endParaRPr lang="en-US" altLang="zh-CN" dirty="0" smtClean="0"/>
          </a:p>
          <a:p>
            <a:pPr marL="228600" indent="-228600">
              <a:buAutoNum type="arabicPeriod"/>
            </a:pPr>
            <a:r>
              <a:rPr lang="zh-CN" altLang="en-US" dirty="0" smtClean="0"/>
              <a:t>外部实体同步至审核中心</a:t>
            </a:r>
            <a:endParaRPr lang="en-US" altLang="zh-CN" dirty="0" smtClean="0"/>
          </a:p>
          <a:p>
            <a:pPr marL="228600" indent="-228600">
              <a:buAutoNum type="arabicPeriod"/>
            </a:pPr>
            <a:r>
              <a:rPr lang="zh-CN" altLang="en-US" dirty="0" smtClean="0"/>
              <a:t>机器审核与人工审核</a:t>
            </a:r>
            <a:endParaRPr lang="en-US" altLang="zh-CN" dirty="0" smtClean="0"/>
          </a:p>
          <a:p>
            <a:pPr marL="228600" indent="-228600">
              <a:buAutoNum type="arabicPeriod"/>
            </a:pPr>
            <a:r>
              <a:rPr lang="zh-CN" altLang="en-US" dirty="0" smtClean="0"/>
              <a:t>审核与结算报表产出</a:t>
            </a: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中文站</a:t>
            </a:r>
            <a:r>
              <a:rPr lang="en-US" altLang="zh-CN" dirty="0" smtClean="0"/>
              <a:t>offer</a:t>
            </a:r>
            <a:r>
              <a:rPr lang="zh-CN" altLang="en-US" dirty="0" smtClean="0"/>
              <a:t>同步至广告平台</a:t>
            </a:r>
            <a:endParaRPr lang="en-US" altLang="zh-CN" dirty="0" smtClean="0"/>
          </a:p>
          <a:p>
            <a:pPr marL="0" indent="0">
              <a:buNone/>
            </a:pPr>
            <a:r>
              <a:rPr lang="en-US" altLang="zh-CN" dirty="0" smtClean="0"/>
              <a:t>2. </a:t>
            </a:r>
            <a:r>
              <a:rPr lang="zh-CN" altLang="en-US" dirty="0" smtClean="0"/>
              <a:t>审核按照类别进行规则匹配（词库检查、图标识别）、部分机审确定不了的审核会生成人审工单，由外包人员进行人工审核</a:t>
            </a:r>
            <a:endParaRPr lang="en-US" altLang="zh-CN" dirty="0" smtClean="0"/>
          </a:p>
          <a:p>
            <a:pPr marL="0" indent="0">
              <a:buNone/>
            </a:pPr>
            <a:r>
              <a:rPr lang="en-US" altLang="zh-CN" dirty="0" smtClean="0"/>
              <a:t>3. </a:t>
            </a:r>
            <a:r>
              <a:rPr lang="zh-CN" altLang="en-US" dirty="0" smtClean="0"/>
              <a:t>审核数据增量同步到</a:t>
            </a:r>
            <a:r>
              <a:rPr lang="en-US" altLang="zh-CN" dirty="0" err="1" smtClean="0"/>
              <a:t>odps</a:t>
            </a:r>
            <a:r>
              <a:rPr lang="zh-CN" altLang="en-US" dirty="0" smtClean="0"/>
              <a:t>上，定时产出审核报表和工单结算报表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43825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分为两个层面：风险层面、审核层面</a:t>
            </a:r>
            <a:endParaRPr lang="en-US" altLang="zh-CN" dirty="0" smtClean="0"/>
          </a:p>
          <a:p>
            <a:r>
              <a:rPr lang="zh-CN" altLang="en-US" dirty="0" smtClean="0"/>
              <a:t>广告法的确立，让广告平台有了可以严格控制广告主发布内容的手段，同时也给平台带来了相应法务上的风险。</a:t>
            </a:r>
            <a:endParaRPr lang="en-US" altLang="zh-CN" dirty="0" smtClean="0"/>
          </a:p>
          <a:p>
            <a:r>
              <a:rPr lang="zh-CN" altLang="en-US" dirty="0" smtClean="0"/>
              <a:t>另一方面数字营销囊括了很多广告产品，以及多种业务形态，这导致了审核的流程和规范更加复杂。</a:t>
            </a:r>
            <a:endParaRPr lang="en-US" altLang="zh-CN" dirty="0" smtClean="0"/>
          </a:p>
          <a:p>
            <a:r>
              <a:rPr lang="zh-CN" altLang="en-US" dirty="0" smtClean="0"/>
              <a:t>而审核中心的出现解决了上述问题。</a:t>
            </a:r>
            <a:endParaRPr lang="en-US" altLang="zh-CN" dirty="0" smtClean="0"/>
          </a:p>
          <a:p>
            <a:pPr marL="228600" indent="-228600">
              <a:buAutoNum type="arabicPeriod"/>
            </a:pPr>
            <a:r>
              <a:rPr lang="zh-CN" altLang="en-US" dirty="0" smtClean="0"/>
              <a:t>简化了复杂的审核交互流程，给各业务产品提供了高效的接入方式</a:t>
            </a:r>
            <a:endParaRPr lang="en-US" altLang="zh-CN" dirty="0" smtClean="0"/>
          </a:p>
          <a:p>
            <a:pPr marL="228600" indent="-228600">
              <a:buAutoNum type="arabicPeriod"/>
            </a:pPr>
            <a:r>
              <a:rPr lang="zh-CN" altLang="en-US" dirty="0" smtClean="0"/>
              <a:t>抽象出通用的审核逻辑，能够很好地应对审核多样性的需求</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5</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审核链路的总体情况：</a:t>
            </a:r>
            <a:endParaRPr lang="en-US" altLang="zh-CN" dirty="0" smtClean="0"/>
          </a:p>
          <a:p>
            <a:pPr marL="228600" indent="-228600">
              <a:buAutoNum type="arabicPeriod"/>
            </a:pPr>
            <a:r>
              <a:rPr lang="zh-CN" altLang="en-US" dirty="0" smtClean="0"/>
              <a:t>审核的入口：同步来自中文站的</a:t>
            </a:r>
            <a:r>
              <a:rPr lang="en-US" altLang="zh-CN" dirty="0" smtClean="0"/>
              <a:t>offer</a:t>
            </a:r>
            <a:r>
              <a:rPr lang="zh-CN" altLang="en-US" dirty="0" smtClean="0"/>
              <a:t>等实体信息，以及业务产品敏感信息修改</a:t>
            </a:r>
            <a:endParaRPr lang="en-US" altLang="zh-CN" dirty="0" smtClean="0"/>
          </a:p>
          <a:p>
            <a:pPr marL="228600" indent="-228600">
              <a:buAutoNum type="arabicPeriod"/>
            </a:pPr>
            <a:r>
              <a:rPr lang="zh-CN" altLang="en-US" dirty="0" smtClean="0"/>
              <a:t>最后所有的变更都会落地到广告的</a:t>
            </a:r>
            <a:r>
              <a:rPr lang="en-US" altLang="zh-CN" dirty="0" smtClean="0"/>
              <a:t>DB</a:t>
            </a:r>
            <a:r>
              <a:rPr lang="zh-CN" altLang="en-US" dirty="0" smtClean="0"/>
              <a:t>，通过消息中心监听数据库的</a:t>
            </a:r>
            <a:r>
              <a:rPr lang="en-US" altLang="zh-CN" dirty="0" smtClean="0"/>
              <a:t>DRC</a:t>
            </a:r>
            <a:r>
              <a:rPr lang="zh-CN" altLang="en-US" dirty="0" smtClean="0"/>
              <a:t>消息，生成对应的</a:t>
            </a:r>
            <a:r>
              <a:rPr lang="en-US" altLang="zh-CN" dirty="0" smtClean="0"/>
              <a:t>Offer</a:t>
            </a:r>
            <a:r>
              <a:rPr lang="zh-CN" altLang="en-US" dirty="0" smtClean="0"/>
              <a:t>消息、</a:t>
            </a:r>
            <a:r>
              <a:rPr lang="en-US" altLang="zh-CN" dirty="0" smtClean="0"/>
              <a:t>Feed</a:t>
            </a:r>
            <a:r>
              <a:rPr lang="zh-CN" altLang="en-US" dirty="0" smtClean="0"/>
              <a:t>消息由下游系统消费</a:t>
            </a:r>
            <a:endParaRPr lang="en-US" altLang="zh-CN" dirty="0" smtClean="0"/>
          </a:p>
          <a:p>
            <a:pPr marL="228600" indent="-228600">
              <a:buAutoNum type="arabicPeriod"/>
            </a:pPr>
            <a:r>
              <a:rPr lang="zh-CN" altLang="en-US" dirty="0" smtClean="0"/>
              <a:t>审核中心订阅消息中心的消息，对广告产品的内容进行机器审核或者人工审核，机审会调用运营人员配置的规则与集团统一的词库，对内容进行审核。</a:t>
            </a:r>
            <a:endParaRPr lang="en-US" altLang="zh-CN" dirty="0"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smtClean="0"/>
              <a:t>1. </a:t>
            </a:r>
            <a:r>
              <a:rPr lang="zh-CN" altLang="en-US" dirty="0" smtClean="0"/>
              <a:t>审核工单无差别，外包人员无法获知哪些工单是风险高的，哪些是普通类型的工单</a:t>
            </a:r>
            <a:endParaRPr lang="en-US" altLang="zh-CN" dirty="0" smtClean="0"/>
          </a:p>
          <a:p>
            <a:pPr marL="0" indent="0">
              <a:buNone/>
            </a:pPr>
            <a:r>
              <a:rPr lang="zh-CN" altLang="en-US" dirty="0" smtClean="0"/>
              <a:t>同时造成了在高峰的情况下，可能有些高危类目的产品还阻塞在队列中，而外包人员直接申请普通产品的工单</a:t>
            </a:r>
            <a:endParaRPr lang="en-US" altLang="zh-CN" dirty="0" smtClean="0"/>
          </a:p>
          <a:p>
            <a:pPr marL="228600" indent="-228600">
              <a:buAutoNum type="arabicPeriod" startAt="2"/>
            </a:pPr>
            <a:r>
              <a:rPr lang="zh-CN" altLang="en-US" dirty="0" smtClean="0"/>
              <a:t>看一下审核各链路的速度情况，同步中心、机审部分在</a:t>
            </a:r>
            <a:r>
              <a:rPr lang="en-US" altLang="zh-CN" dirty="0" smtClean="0"/>
              <a:t>20</a:t>
            </a:r>
            <a:r>
              <a:rPr lang="zh-CN" altLang="en-US" dirty="0" smtClean="0"/>
              <a:t>万</a:t>
            </a:r>
            <a:r>
              <a:rPr lang="en-US" altLang="zh-CN" dirty="0" smtClean="0"/>
              <a:t>/</a:t>
            </a:r>
            <a:r>
              <a:rPr lang="zh-CN" altLang="en-US" dirty="0" smtClean="0"/>
              <a:t>天，而人审每天在</a:t>
            </a:r>
            <a:r>
              <a:rPr lang="en-US" altLang="zh-CN" dirty="0" smtClean="0"/>
              <a:t>2</a:t>
            </a:r>
            <a:r>
              <a:rPr lang="zh-CN" altLang="en-US" dirty="0" smtClean="0"/>
              <a:t>万</a:t>
            </a:r>
            <a:r>
              <a:rPr lang="en-US" altLang="zh-CN" dirty="0" smtClean="0"/>
              <a:t>/</a:t>
            </a:r>
            <a:r>
              <a:rPr lang="zh-CN" altLang="en-US" dirty="0" smtClean="0"/>
              <a:t>天。而人审一旦超过五万单以上，基本人审就处理不完工单了，这个时候就会出现工单堆积的情况</a:t>
            </a:r>
            <a:endParaRPr lang="en-US" altLang="zh-CN" dirty="0" smtClean="0"/>
          </a:p>
          <a:p>
            <a:pPr marL="0" indent="0">
              <a:buNone/>
            </a:pPr>
            <a:r>
              <a:rPr lang="zh-CN" altLang="en-US" dirty="0" smtClean="0"/>
              <a:t>影响产品的消耗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同时整个审核系统的数据指标大多数是增量日志的方式同步到</a:t>
            </a:r>
            <a:r>
              <a:rPr lang="en-US" altLang="zh-CN" baseline="0" dirty="0" err="1" smtClean="0"/>
              <a:t>odps</a:t>
            </a:r>
            <a:r>
              <a:rPr lang="zh-CN" altLang="en-US" baseline="0" dirty="0" smtClean="0"/>
              <a:t>上，缺少对于业务数据的实时监控，无法做到高峰与特殊情况进行预警和自动化处理的能力，这是系统存在的隐患</a:t>
            </a:r>
            <a:endParaRPr lang="en-US" altLang="zh-CN" baseline="0" dirty="0" smtClean="0"/>
          </a:p>
          <a:p>
            <a:pPr marL="0" indent="0">
              <a:buNone/>
            </a:pPr>
            <a:r>
              <a:rPr lang="en-US" altLang="zh-CN" baseline="0" dirty="0" smtClean="0"/>
              <a:t>4. </a:t>
            </a:r>
            <a:r>
              <a:rPr lang="zh-CN" altLang="en-US" baseline="0" dirty="0" smtClean="0"/>
              <a:t>审核链路过长，大部分都是异步过程，出现问题，排查问题的手段是在各部分的日志中进行筛选，找出相关的信息，耗费后台人员的精力，同时也没有利用中间件平台提供的能力</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52529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分级的主要目的是为了在上游系统产生超过审核中心审核能力的工单时，能够有针对性地处理工单</a:t>
            </a:r>
            <a:endParaRPr lang="en-US" altLang="zh-CN" dirty="0" smtClean="0"/>
          </a:p>
          <a:p>
            <a:endParaRPr lang="en-US" altLang="zh-CN" dirty="0" smtClean="0"/>
          </a:p>
          <a:p>
            <a:r>
              <a:rPr lang="zh-CN" altLang="en-US" dirty="0" smtClean="0"/>
              <a:t>审核中心基本的系统要求：</a:t>
            </a:r>
            <a:endParaRPr lang="en-US" altLang="zh-CN" dirty="0" smtClean="0"/>
          </a:p>
          <a:p>
            <a:pPr marL="228600" indent="-228600">
              <a:buAutoNum type="arabicPeriod"/>
            </a:pPr>
            <a:r>
              <a:rPr lang="zh-CN" altLang="en-US" dirty="0" smtClean="0"/>
              <a:t>产品内容的修改，需要及时进审，保证网站的法务风险在比较低的水平</a:t>
            </a:r>
            <a:endParaRPr lang="en-US" altLang="zh-CN" dirty="0" smtClean="0"/>
          </a:p>
          <a:p>
            <a:pPr marL="228600" indent="-228600">
              <a:buAutoNum type="arabicPeriod"/>
            </a:pPr>
            <a:r>
              <a:rPr lang="zh-CN" altLang="en-US" dirty="0" smtClean="0"/>
              <a:t>由于产品进入审核后，不能投放，这就需要系统权衡各产品消耗同时改进审核处理的策略</a:t>
            </a:r>
            <a:endParaRPr lang="en-US" altLang="zh-CN" dirty="0" smtClean="0"/>
          </a:p>
          <a:p>
            <a:pPr marL="228600" indent="-228600">
              <a:buAutoNum type="arabicPeriod"/>
            </a:pPr>
            <a:r>
              <a:rPr lang="zh-CN" altLang="en-US" dirty="0" smtClean="0"/>
              <a:t>能够应对工单量骤增的特殊情况，给出预警措施和应对手段</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3438211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2018/8/3</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2018/8/3</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8.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jp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0.jp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工</a:t>
            </a:r>
          </a:p>
        </p:txBody>
      </p:sp>
      <p:sp>
        <p:nvSpPr>
          <p:cNvPr id="31" name="文本框 30"/>
          <p:cNvSpPr txBox="1"/>
          <p:nvPr/>
        </p:nvSpPr>
        <p:spPr>
          <a:xfrm>
            <a:off x="7251241"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作</a:t>
            </a: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dirty="0" smtClean="0">
                <a:latin typeface="+mj-ea"/>
                <a:ea typeface="+mj-ea"/>
              </a:rPr>
              <a:t>: 2018/7/27</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产品分级定义</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966" y="1082675"/>
            <a:ext cx="9068418"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sp>
        <p:nvSpPr>
          <p:cNvPr id="6" name="文本框 5"/>
          <p:cNvSpPr txBox="1"/>
          <p:nvPr/>
        </p:nvSpPr>
        <p:spPr>
          <a:xfrm>
            <a:off x="9640711" y="1208764"/>
            <a:ext cx="1546578"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鹰眼</a:t>
            </a:r>
            <a:r>
              <a:rPr lang="en-US" altLang="zh-CN" sz="1400" dirty="0" err="1" smtClean="0">
                <a:latin typeface="Arial" panose="020B0604020202020204" pitchFamily="34" charset="0"/>
                <a:ea typeface="微软雅黑" panose="020B0503020204020204" pitchFamily="34" charset="-122"/>
              </a:rPr>
              <a:t>traceID</a:t>
            </a:r>
            <a:r>
              <a:rPr lang="en-US" altLang="zh-CN" sz="1400" dirty="0" smtClean="0">
                <a:latin typeface="Arial" panose="020B0604020202020204" pitchFamily="34" charset="0"/>
                <a:ea typeface="微软雅黑" panose="020B0503020204020204" pitchFamily="34" charset="-122"/>
              </a:rPr>
              <a:t> ?</a:t>
            </a:r>
            <a:endParaRPr lang="zh-CN" altLang="en-US" sz="1400" dirty="0" smtClean="0">
              <a:latin typeface="Arial" panose="020B0604020202020204" pitchFamily="34" charset="0"/>
              <a:ea typeface="微软雅黑" panose="020B0503020204020204" pitchFamily="34" charset="-122"/>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9872" y="821531"/>
            <a:ext cx="10655212" cy="5214938"/>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3674" y="930555"/>
            <a:ext cx="5125856" cy="5348183"/>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933" y="1521756"/>
            <a:ext cx="6197601" cy="3370207"/>
          </a:xfrm>
          <a:prstGeom prst="rect">
            <a:avLst/>
          </a:prstGeom>
        </p:spPr>
      </p:pic>
    </p:spTree>
    <p:extLst>
      <p:ext uri="{BB962C8B-B14F-4D97-AF65-F5344CB8AC3E}">
        <p14:creationId xmlns:p14="http://schemas.microsoft.com/office/powerpoint/2010/main" val="3902676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247422" y="143184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基于权重分配的分级策略</a:t>
            </a:r>
          </a:p>
        </p:txBody>
      </p:sp>
      <p:sp>
        <p:nvSpPr>
          <p:cNvPr id="8" name="文本框 7"/>
          <p:cNvSpPr txBox="1"/>
          <p:nvPr/>
        </p:nvSpPr>
        <p:spPr>
          <a:xfrm>
            <a:off x="1343377" y="5781263"/>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改进方式：使用算法动态计算权重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1095022"/>
            <a:ext cx="10058400" cy="4660990"/>
          </a:xfrm>
          <a:prstGeom prst="rect">
            <a:avLst/>
          </a:prstGeom>
        </p:spPr>
      </p:pic>
    </p:spTree>
    <p:extLst>
      <p:ext uri="{BB962C8B-B14F-4D97-AF65-F5344CB8AC3E}">
        <p14:creationId xmlns:p14="http://schemas.microsoft.com/office/powerpoint/2010/main" val="1759988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分级权重配置与权重计算分开</a:t>
            </a:r>
          </a:p>
        </p:txBody>
      </p:sp>
      <p:sp>
        <p:nvSpPr>
          <p:cNvPr id="5" name="文本框 4"/>
          <p:cNvSpPr txBox="1"/>
          <p:nvPr/>
        </p:nvSpPr>
        <p:spPr>
          <a:xfrm>
            <a:off x="1897944" y="1521965"/>
            <a:ext cx="2369254" cy="3724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运营后台配置因子权重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63" y="1997613"/>
            <a:ext cx="5191184" cy="2200612"/>
          </a:xfrm>
          <a:prstGeom prst="rect">
            <a:avLst/>
          </a:prstGeom>
        </p:spPr>
      </p:pic>
      <p:sp>
        <p:nvSpPr>
          <p:cNvPr id="7" name="文本框 6"/>
          <p:cNvSpPr txBox="1"/>
          <p:nvPr/>
        </p:nvSpPr>
        <p:spPr>
          <a:xfrm>
            <a:off x="8346581" y="1547754"/>
            <a:ext cx="2369254" cy="343235"/>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Diamond</a:t>
            </a:r>
            <a:r>
              <a:rPr lang="zh-CN" altLang="en-US" sz="1400" dirty="0" smtClean="0">
                <a:latin typeface="Arial" panose="020B0604020202020204" pitchFamily="34" charset="0"/>
                <a:ea typeface="微软雅黑" panose="020B0503020204020204" pitchFamily="34" charset="-122"/>
              </a:rPr>
              <a:t>计算表达式配置</a:t>
            </a:r>
          </a:p>
        </p:txBody>
      </p:sp>
      <p:sp>
        <p:nvSpPr>
          <p:cNvPr id="8" name="右箭头 7"/>
          <p:cNvSpPr/>
          <p:nvPr/>
        </p:nvSpPr>
        <p:spPr>
          <a:xfrm>
            <a:off x="6296995" y="2167466"/>
            <a:ext cx="598311" cy="4828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8951383" y="4312511"/>
            <a:ext cx="454941" cy="643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531208" y="4312511"/>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表达式计算</a:t>
            </a:r>
            <a:r>
              <a:rPr lang="en-US" altLang="zh-CN" sz="1400" dirty="0" smtClean="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Aviator</a:t>
            </a:r>
            <a:r>
              <a:rPr lang="en-US" altLang="zh-CN" sz="1400" dirty="0" smtClean="0">
                <a:latin typeface="Arial" panose="020B0604020202020204" pitchFamily="34" charset="0"/>
                <a:ea typeface="微软雅黑" panose="020B0503020204020204" pitchFamily="34" charset="-122"/>
              </a:rPr>
              <a:t>)</a:t>
            </a:r>
            <a:endParaRPr lang="zh-CN" altLang="en-US" sz="1400" dirty="0" smtClean="0">
              <a:latin typeface="Arial" panose="020B0604020202020204" pitchFamily="34" charset="0"/>
              <a:ea typeface="微软雅黑" panose="020B0503020204020204" pitchFamily="34" charset="-122"/>
            </a:endParaRPr>
          </a:p>
        </p:txBody>
      </p:sp>
      <p:sp>
        <p:nvSpPr>
          <p:cNvPr id="12" name="文本框 11"/>
          <p:cNvSpPr txBox="1"/>
          <p:nvPr/>
        </p:nvSpPr>
        <p:spPr>
          <a:xfrm>
            <a:off x="8431954" y="5292061"/>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不同优先级的工单</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976608"/>
            <a:ext cx="4628445" cy="4131696"/>
          </a:xfrm>
          <a:prstGeom prst="rect">
            <a:avLst/>
          </a:prstGeom>
        </p:spPr>
      </p:pic>
      <p:sp>
        <p:nvSpPr>
          <p:cNvPr id="14" name="文本框 13"/>
          <p:cNvSpPr txBox="1"/>
          <p:nvPr/>
        </p:nvSpPr>
        <p:spPr>
          <a:xfrm>
            <a:off x="880533" y="627087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改进方式：使用算法动态计算权重</a:t>
            </a:r>
          </a:p>
        </p:txBody>
      </p:sp>
    </p:spTree>
    <p:extLst>
      <p:ext uri="{BB962C8B-B14F-4D97-AF65-F5344CB8AC3E}">
        <p14:creationId xmlns:p14="http://schemas.microsoft.com/office/powerpoint/2010/main" val="2246027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3859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3838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2254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0369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0369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0398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38541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6822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3847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3143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3093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2233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0398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38722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2233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4634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47794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0159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38707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7027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463461"/>
            <a:ext cx="415498" cy="369332"/>
          </a:xfrm>
          <a:prstGeom prst="rect">
            <a:avLst/>
          </a:prstGeom>
        </p:spPr>
        <p:txBody>
          <a:bodyPr wrap="none">
            <a:spAutoFit/>
          </a:bodyPr>
          <a:lstStyle/>
          <a:p>
            <a:r>
              <a:rPr lang="zh-CN" altLang="en-US" dirty="0"/>
              <a:t>低</a:t>
            </a:r>
          </a:p>
        </p:txBody>
      </p:sp>
      <p:sp>
        <p:nvSpPr>
          <p:cNvPr id="342" name="矩形 341"/>
          <p:cNvSpPr/>
          <p:nvPr/>
        </p:nvSpPr>
        <p:spPr>
          <a:xfrm>
            <a:off x="5839231" y="13700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4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smtClean="0"/>
              <a:t>3.</a:t>
            </a:r>
            <a:r>
              <a:rPr lang="zh-CN" altLang="en-US" smtClean="0"/>
              <a:t>解决方案</a:t>
            </a:r>
            <a:r>
              <a:rPr lang="en-US" altLang="zh-CN" smtClean="0"/>
              <a:t>-</a:t>
            </a:r>
            <a:r>
              <a:rPr lang="zh-CN" altLang="en-US" smtClean="0"/>
              <a:t>分级模型</a:t>
            </a:r>
            <a:endParaRPr lang="zh-CN" altLang="en-US" dirty="0"/>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9081" y="4579940"/>
            <a:ext cx="3644896" cy="2278060"/>
          </a:xfrm>
          <a:prstGeom prst="rect">
            <a:avLst/>
          </a:prstGeom>
        </p:spPr>
      </p:pic>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sp>
        <p:nvSpPr>
          <p:cNvPr id="3" name="内容占位符 2"/>
          <p:cNvSpPr>
            <a:spLocks noGrp="1"/>
          </p:cNvSpPr>
          <p:nvPr>
            <p:ph idx="1"/>
          </p:nvPr>
        </p:nvSpPr>
        <p:spPr>
          <a:xfrm>
            <a:off x="622300" y="1082676"/>
            <a:ext cx="10954459" cy="659860"/>
          </a:xfrm>
        </p:spPr>
        <p:txBody>
          <a:bodyPr/>
          <a:lstStyle/>
          <a:p>
            <a:r>
              <a:rPr lang="zh-CN" altLang="en-US" dirty="0"/>
              <a:t>分级</a:t>
            </a:r>
            <a:r>
              <a:rPr lang="zh-CN" altLang="en-US" dirty="0" smtClean="0"/>
              <a:t>模型存在</a:t>
            </a:r>
            <a:r>
              <a:rPr lang="zh-CN" altLang="en-US" dirty="0"/>
              <a:t>哪些问题</a:t>
            </a:r>
            <a:endParaRPr lang="en-US" altLang="zh-CN" dirty="0"/>
          </a:p>
          <a:p>
            <a:endParaRPr lang="en-US" altLang="zh-CN" dirty="0"/>
          </a:p>
        </p:txBody>
      </p:sp>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985549"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，受</a:t>
            </a:r>
            <a:r>
              <a:rPr lang="zh-CN" altLang="en-US" sz="2400" b="1" dirty="0"/>
              <a:t>同步中心的限流</a:t>
            </a:r>
            <a:r>
              <a:rPr lang="zh-CN" altLang="en-US" sz="2400" b="1" dirty="0" smtClean="0"/>
              <a:t>配置</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839887" y="4144529"/>
            <a:ext cx="4653196"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36843"/>
            <a:ext cx="4719898"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bg1">
              <a:lumMod val="65000"/>
              <a:alpha val="9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78949" y="2238615"/>
            <a:ext cx="3288080" cy="430887"/>
          </a:xfrm>
          <a:prstGeom prst="rect">
            <a:avLst/>
          </a:prstGeom>
        </p:spPr>
        <p:txBody>
          <a:bodyPr wrap="none">
            <a:spAutoFit/>
          </a:bodyPr>
          <a:lstStyle/>
          <a:p>
            <a:r>
              <a:rPr lang="zh-CN" altLang="en-US" sz="2200" b="1" dirty="0" smtClean="0">
                <a:solidFill>
                  <a:schemeClr val="tx1">
                    <a:lumMod val="60000"/>
                    <a:lumOff val="40000"/>
                  </a:schemeClr>
                </a:solidFill>
                <a:latin typeface="+mj-ea"/>
                <a:ea typeface="+mj-ea"/>
              </a:rPr>
              <a:t>基于审核消息的分级</a:t>
            </a:r>
            <a:r>
              <a:rPr lang="zh-CN" altLang="en-US" sz="2200" b="1" dirty="0">
                <a:solidFill>
                  <a:schemeClr val="tx1">
                    <a:lumMod val="60000"/>
                    <a:lumOff val="40000"/>
                  </a:schemeClr>
                </a:solidFill>
                <a:latin typeface="+mj-ea"/>
                <a:ea typeface="+mj-ea"/>
              </a:rPr>
              <a:t>模型</a:t>
            </a:r>
            <a:endParaRPr lang="en-US" altLang="zh-CN" sz="2200" b="1" dirty="0">
              <a:solidFill>
                <a:schemeClr val="tx1">
                  <a:lumMod val="60000"/>
                  <a:lumOff val="40000"/>
                </a:schemeClr>
              </a:solidFill>
              <a:latin typeface="+mj-ea"/>
              <a:ea typeface="+mj-ea"/>
            </a:endParaRPr>
          </a:p>
        </p:txBody>
      </p:sp>
      <p:sp>
        <p:nvSpPr>
          <p:cNvPr id="15" name="矩形 14"/>
          <p:cNvSpPr/>
          <p:nvPr/>
        </p:nvSpPr>
        <p:spPr>
          <a:xfrm>
            <a:off x="3278949" y="4314988"/>
            <a:ext cx="2339102" cy="523220"/>
          </a:xfrm>
          <a:prstGeom prst="rect">
            <a:avLst/>
          </a:prstGeom>
        </p:spPr>
        <p:txBody>
          <a:bodyPr wrap="none">
            <a:spAutoFit/>
          </a:bodyPr>
          <a:lstStyle/>
          <a:p>
            <a:r>
              <a:rPr lang="zh-CN" altLang="en-US" sz="2800" b="1" dirty="0">
                <a:solidFill>
                  <a:schemeClr val="accent1"/>
                </a:solidFill>
                <a:latin typeface="+mj-ea"/>
                <a:ea typeface="+mj-ea"/>
              </a:rPr>
              <a:t>全量清理任务</a:t>
            </a:r>
            <a:endParaRPr lang="en-US" altLang="zh-CN" sz="2800" b="1" dirty="0">
              <a:solidFill>
                <a:schemeClr val="accent1"/>
              </a:solidFill>
              <a:latin typeface="+mj-ea"/>
              <a:ea typeface="+mj-ea"/>
            </a:endParaRPr>
          </a:p>
        </p:txBody>
      </p:sp>
      <p:pic>
        <p:nvPicPr>
          <p:cNvPr id="3" name="图片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1608" y="-42047"/>
            <a:ext cx="6480061" cy="6480061"/>
          </a:xfrm>
          <a:prstGeom prst="rect">
            <a:avLst/>
          </a:prstGeom>
        </p:spPr>
      </p:pic>
    </p:spTree>
    <p:extLst>
      <p:ext uri="{BB962C8B-B14F-4D97-AF65-F5344CB8AC3E}">
        <p14:creationId xmlns:p14="http://schemas.microsoft.com/office/powerpoint/2010/main" val="2347719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全量清理任务</a:t>
            </a:r>
            <a:endParaRPr lang="zh-CN" altLang="en-US" dirty="0"/>
          </a:p>
        </p:txBody>
      </p:sp>
      <p:sp>
        <p:nvSpPr>
          <p:cNvPr id="15" name="文本框 14"/>
          <p:cNvSpPr txBox="1"/>
          <p:nvPr/>
        </p:nvSpPr>
        <p:spPr>
          <a:xfrm>
            <a:off x="960832" y="930555"/>
            <a:ext cx="4752622"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209734" y="2591234"/>
            <a:ext cx="2530162" cy="707886"/>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阿里妈妈规则平台中广告规则配置更新</a:t>
            </a: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00588" y="2525738"/>
            <a:ext cx="3396002" cy="707886"/>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与更新规则相关的</a:t>
            </a:r>
            <a:r>
              <a:rPr lang="en-US" altLang="zh-CN" sz="2000" b="1" dirty="0">
                <a:latin typeface="微软雅黑" panose="020B0503020204020204" pitchFamily="34" charset="-122"/>
                <a:ea typeface="微软雅黑" panose="020B0503020204020204" pitchFamily="34" charset="-122"/>
              </a:rPr>
              <a:t>offer</a:t>
            </a:r>
            <a:r>
              <a:rPr lang="zh-CN" altLang="en-US" sz="2000" b="1" dirty="0">
                <a:latin typeface="微软雅黑" panose="020B0503020204020204" pitchFamily="34" charset="-122"/>
                <a:ea typeface="微软雅黑" panose="020B0503020204020204" pitchFamily="34" charset="-122"/>
              </a:rPr>
              <a:t>需要重新检查规则</a:t>
            </a: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1863427" y="4704132"/>
            <a:ext cx="3410019" cy="1323439"/>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某些规则变更后，会产生大量的工单，对审核中心运行时的审核效率有很大的影响</a:t>
            </a:r>
          </a:p>
          <a:p>
            <a:pPr lvl="0" defTabSz="685800"/>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500588" y="4422271"/>
            <a:ext cx="3593463" cy="1631216"/>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同步处理，异步化，将这部分的规则进行异步任务处理，产生的大量工单，目前由运营人员分批给外包人员进行处理，不影响审核主题流程</a:t>
            </a: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92" y="930555"/>
            <a:ext cx="10058400" cy="4807788"/>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sp>
        <p:nvSpPr>
          <p:cNvPr id="3" name="内容占位符 2"/>
          <p:cNvSpPr>
            <a:spLocks noGrp="1"/>
          </p:cNvSpPr>
          <p:nvPr>
            <p:ph idx="1"/>
          </p:nvPr>
        </p:nvSpPr>
        <p:spPr/>
        <p:txBody>
          <a:bodyPr/>
          <a:lstStyle/>
          <a:p>
            <a:r>
              <a:rPr lang="zh-CN" altLang="en-US" dirty="0" smtClean="0"/>
              <a:t>全量清理的拓展</a:t>
            </a:r>
            <a:r>
              <a:rPr lang="en-US" altLang="zh-CN" dirty="0" smtClean="0"/>
              <a:t>---</a:t>
            </a:r>
            <a:r>
              <a:rPr lang="zh-CN" altLang="en-US" dirty="0" smtClean="0"/>
              <a:t>类目变更的行为、标准属性批量订正</a:t>
            </a:r>
            <a:endParaRPr lang="en-US" altLang="zh-CN" dirty="0"/>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结构设计</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38" y="1316123"/>
            <a:ext cx="10058400" cy="4225754"/>
          </a:xfrm>
          <a:prstGeom prst="rect">
            <a:avLst/>
          </a:prstGeo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效果展示</a:t>
            </a:r>
            <a:endParaRPr lang="zh-CN" altLang="en-US" dirty="0"/>
          </a:p>
        </p:txBody>
      </p:sp>
      <p:sp>
        <p:nvSpPr>
          <p:cNvPr id="3" name="内容占位符 2"/>
          <p:cNvSpPr>
            <a:spLocks noGrp="1"/>
          </p:cNvSpPr>
          <p:nvPr>
            <p:ph idx="1"/>
          </p:nvPr>
        </p:nvSpPr>
        <p:spPr/>
        <p:txBody>
          <a:bodyPr/>
          <a:lstStyle/>
          <a:p>
            <a:r>
              <a:rPr lang="zh-CN" altLang="en-US" dirty="0" smtClean="0"/>
              <a:t>暂时没有实际数据</a:t>
            </a:r>
            <a:endParaRPr lang="en-US" altLang="zh-CN" dirty="0"/>
          </a:p>
        </p:txBody>
      </p:sp>
    </p:spTree>
    <p:extLst>
      <p:ext uri="{BB962C8B-B14F-4D97-AF65-F5344CB8AC3E}">
        <p14:creationId xmlns:p14="http://schemas.microsoft.com/office/powerpoint/2010/main" val="748604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endParaRPr lang="zh-CN" altLang="en-US" dirty="0"/>
          </a:p>
        </p:txBody>
      </p:sp>
      <p:sp>
        <p:nvSpPr>
          <p:cNvPr id="3" name="内容占位符 2"/>
          <p:cNvSpPr>
            <a:spLocks noGrp="1"/>
          </p:cNvSpPr>
          <p:nvPr>
            <p:ph idx="1"/>
          </p:nvPr>
        </p:nvSpPr>
        <p:spPr/>
        <p:txBody>
          <a:bodyPr/>
          <a:lstStyle/>
          <a:p>
            <a:r>
              <a:rPr lang="zh-CN" altLang="en-US" dirty="0" smtClean="0"/>
              <a:t>机器频繁</a:t>
            </a:r>
            <a:r>
              <a:rPr lang="en-US" altLang="zh-CN" dirty="0" err="1" smtClean="0"/>
              <a:t>FullGC</a:t>
            </a:r>
            <a:r>
              <a:rPr lang="zh-CN" altLang="en-US" dirty="0" smtClean="0"/>
              <a:t>，偶尔</a:t>
            </a:r>
            <a:r>
              <a:rPr lang="zh-CN" altLang="en-US" dirty="0"/>
              <a:t>会</a:t>
            </a:r>
            <a:r>
              <a:rPr lang="en-US" altLang="zh-CN" dirty="0" smtClean="0"/>
              <a:t>OOM</a:t>
            </a:r>
            <a:r>
              <a:rPr lang="zh-CN" altLang="en-US" dirty="0" smtClean="0"/>
              <a:t>，元数据空间（</a:t>
            </a:r>
            <a:r>
              <a:rPr lang="zh-CN" altLang="en-US" dirty="0"/>
              <a:t>永久代</a:t>
            </a:r>
            <a:r>
              <a:rPr lang="zh-CN" altLang="en-US" dirty="0" smtClean="0"/>
              <a:t>）溢出</a:t>
            </a:r>
            <a:endParaRPr lang="zh-CN" altLang="en-US" dirty="0"/>
          </a:p>
        </p:txBody>
      </p:sp>
      <p:sp>
        <p:nvSpPr>
          <p:cNvPr id="6" name="右箭头 5"/>
          <p:cNvSpPr/>
          <p:nvPr/>
        </p:nvSpPr>
        <p:spPr>
          <a:xfrm>
            <a:off x="5980289" y="3539061"/>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090591"/>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894962"/>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894962"/>
            <a:ext cx="5047264" cy="4194337"/>
          </a:xfrm>
          <a:prstGeom prst="rect">
            <a:avLst/>
          </a:prstGeom>
        </p:spPr>
      </p:pic>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检查手段</a:t>
            </a:r>
            <a:endParaRPr lang="zh-CN" altLang="en-US" dirty="0"/>
          </a:p>
        </p:txBody>
      </p:sp>
      <p:sp>
        <p:nvSpPr>
          <p:cNvPr id="3" name="内容占位符 2"/>
          <p:cNvSpPr>
            <a:spLocks noGrp="1"/>
          </p:cNvSpPr>
          <p:nvPr>
            <p:ph idx="1"/>
          </p:nvPr>
        </p:nvSpPr>
        <p:spPr/>
        <p:txBody>
          <a:bodyPr/>
          <a:lstStyle/>
          <a:p>
            <a:r>
              <a:rPr lang="en-US" altLang="zh-CN" dirty="0" err="1" smtClean="0"/>
              <a:t>MetaSpace</a:t>
            </a:r>
            <a:r>
              <a:rPr lang="zh-CN" altLang="en-US" dirty="0" smtClean="0"/>
              <a:t>主要包括类运行时的数据结构信息</a:t>
            </a:r>
            <a:endParaRPr lang="en-US" altLang="zh-CN" dirty="0" smtClean="0"/>
          </a:p>
          <a:p>
            <a:r>
              <a:rPr lang="zh-CN" altLang="en-US" dirty="0" smtClean="0"/>
              <a:t>使用</a:t>
            </a:r>
            <a:r>
              <a:rPr lang="en-US" altLang="zh-CN" dirty="0" smtClean="0"/>
              <a:t>MAT</a:t>
            </a:r>
            <a:r>
              <a:rPr lang="zh-CN" altLang="en-US" dirty="0" smtClean="0"/>
              <a:t>对堆转储文件进行分析</a:t>
            </a:r>
            <a:endParaRPr lang="en-US" altLang="zh-CN" dirty="0" smtClean="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8" y="3134962"/>
            <a:ext cx="5404755" cy="227241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765" y="2306637"/>
            <a:ext cx="6543675" cy="4276725"/>
          </a:xfrm>
          <a:prstGeom prst="rect">
            <a:avLst/>
          </a:prstGeom>
        </p:spPr>
      </p:pic>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解决方法</a:t>
            </a:r>
            <a:endParaRPr lang="zh-CN" altLang="en-US" dirty="0"/>
          </a:p>
        </p:txBody>
      </p:sp>
      <p:sp>
        <p:nvSpPr>
          <p:cNvPr id="3" name="内容占位符 2"/>
          <p:cNvSpPr>
            <a:spLocks noGrp="1"/>
          </p:cNvSpPr>
          <p:nvPr>
            <p:ph idx="1"/>
          </p:nvPr>
        </p:nvSpPr>
        <p:spPr/>
        <p:txBody>
          <a:bodyPr/>
          <a:lstStyle/>
          <a:p>
            <a:r>
              <a:rPr lang="zh-CN" altLang="en-US" dirty="0" smtClean="0"/>
              <a:t>升级</a:t>
            </a:r>
            <a:r>
              <a:rPr lang="en-US" altLang="zh-CN" dirty="0" smtClean="0"/>
              <a:t>Aviator</a:t>
            </a:r>
            <a:r>
              <a:rPr lang="zh-CN" altLang="en-US" dirty="0" smtClean="0"/>
              <a:t>版本，</a:t>
            </a:r>
            <a:r>
              <a:rPr lang="en-US" altLang="zh-CN" dirty="0" smtClean="0"/>
              <a:t>2.3.3</a:t>
            </a:r>
            <a:r>
              <a:rPr lang="zh-CN" altLang="en-US" dirty="0" smtClean="0"/>
              <a:t>以前</a:t>
            </a:r>
            <a:r>
              <a:rPr lang="en-US" altLang="zh-CN" dirty="0" err="1" smtClean="0"/>
              <a:t>AviatorClassLoader</a:t>
            </a:r>
            <a:r>
              <a:rPr lang="zh-CN" altLang="en-US" dirty="0" smtClean="0"/>
              <a:t>中的类信息不会被垃圾回收</a:t>
            </a:r>
            <a:endParaRPr lang="en-US" altLang="zh-CN" dirty="0" smtClean="0"/>
          </a:p>
          <a:p>
            <a:r>
              <a:rPr lang="zh-CN" altLang="en-US" dirty="0" smtClean="0"/>
              <a:t>尽量将相同表达式进行预编译处理</a:t>
            </a:r>
            <a:endParaRPr lang="en-US" altLang="zh-CN" dirty="0" smtClean="0"/>
          </a:p>
          <a:p>
            <a:endParaRPr lang="zh-CN" altLang="en-US" dirty="0"/>
          </a:p>
        </p:txBody>
      </p:sp>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5543" y="967488"/>
            <a:ext cx="1441420" cy="307777"/>
          </a:xfrm>
          <a:prstGeom prst="rect">
            <a:avLst/>
          </a:prstGeom>
        </p:spPr>
        <p:txBody>
          <a:bodyPr wrap="none">
            <a:spAutoFit/>
          </a:bodyPr>
          <a:lstStyle/>
          <a:p>
            <a:r>
              <a:rPr lang="zh-CN" altLang="en-US" sz="1400" dirty="0">
                <a:solidFill>
                  <a:schemeClr val="accent1"/>
                </a:solidFill>
                <a:latin typeface="+mj-ea"/>
                <a:ea typeface="+mj-ea"/>
              </a:rPr>
              <a:t>各监控系统对比</a:t>
            </a:r>
            <a:endParaRPr lang="en-US" altLang="zh-CN" sz="1400" dirty="0">
              <a:solidFill>
                <a:schemeClr val="accent1"/>
              </a:solidFill>
              <a:latin typeface="+mj-ea"/>
              <a:ea typeface="+mj-ea"/>
            </a:endParaRPr>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6" name="文本框 5"/>
          <p:cNvSpPr txBox="1"/>
          <p:nvPr/>
        </p:nvSpPr>
        <p:spPr>
          <a:xfrm>
            <a:off x="835543" y="5316461"/>
            <a:ext cx="5457681" cy="372410"/>
          </a:xfrm>
          <a:prstGeom prst="rect">
            <a:avLst/>
          </a:prstGeom>
          <a:noFill/>
        </p:spPr>
        <p:txBody>
          <a:bodyPr wrap="square" rtlCol="0">
            <a:spAutoFit/>
          </a:bodyPr>
          <a:lstStyle/>
          <a:p>
            <a:pPr>
              <a:lnSpc>
                <a:spcPct val="130000"/>
              </a:lnSpc>
            </a:pPr>
            <a:r>
              <a:rPr lang="zh-CN" altLang="en-US" sz="1400" dirty="0" smtClean="0">
                <a:latin typeface="+mj-ea"/>
                <a:ea typeface="+mj-ea"/>
              </a:rPr>
              <a:t>最后，业务指标方案选择</a:t>
            </a:r>
            <a:r>
              <a:rPr lang="en-US" altLang="zh-CN" sz="1400" dirty="0" err="1" smtClean="0">
                <a:latin typeface="+mj-ea"/>
                <a:ea typeface="+mj-ea"/>
              </a:rPr>
              <a:t>kmonitor</a:t>
            </a:r>
            <a:r>
              <a:rPr lang="zh-CN" altLang="en-US" sz="1400" dirty="0" smtClean="0">
                <a:latin typeface="+mj-ea"/>
                <a:ea typeface="+mj-ea"/>
              </a:rPr>
              <a:t>，各方面功能都支持得比较完善</a:t>
            </a:r>
          </a:p>
        </p:txBody>
      </p:sp>
      <p:graphicFrame>
        <p:nvGraphicFramePr>
          <p:cNvPr id="9" name="PA-内容占位符 3"/>
          <p:cNvGraphicFramePr>
            <a:graphicFrameLocks/>
          </p:cNvGraphicFramePr>
          <p:nvPr>
            <p:custDataLst>
              <p:tags r:id="rId1"/>
            </p:custDataLst>
            <p:extLst>
              <p:ext uri="{D42A27DB-BD31-4B8C-83A1-F6EECF244321}">
                <p14:modId xmlns:p14="http://schemas.microsoft.com/office/powerpoint/2010/main" val="2201770649"/>
              </p:ext>
            </p:extLst>
          </p:nvPr>
        </p:nvGraphicFramePr>
        <p:xfrm>
          <a:off x="542791" y="1275265"/>
          <a:ext cx="11113478" cy="3959199"/>
        </p:xfrm>
        <a:graphic>
          <a:graphicData uri="http://schemas.openxmlformats.org/drawingml/2006/table">
            <a:tbl>
              <a:tblPr firstRow="1" bandRow="1">
                <a:tableStyleId>{9D7B26C5-4107-4FEC-AEDC-1716B250A1EF}</a:tableStyleId>
              </a:tblPr>
              <a:tblGrid>
                <a:gridCol w="1252025"/>
                <a:gridCol w="1987475"/>
                <a:gridCol w="2507673"/>
                <a:gridCol w="3588327"/>
                <a:gridCol w="1777978"/>
              </a:tblGrid>
              <a:tr h="928959">
                <a:tc>
                  <a:txBody>
                    <a:bodyPr/>
                    <a:lstStyle/>
                    <a:p>
                      <a:pPr algn="ctr"/>
                      <a:endParaRPr lang="zh-CN" altLang="en-US" sz="2000" dirty="0">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Alimonitor</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Xflush</a:t>
                      </a:r>
                      <a:r>
                        <a:rPr lang="zh-CN" altLang="en-US" sz="2200" dirty="0" smtClean="0">
                          <a:solidFill>
                            <a:schemeClr val="tx1"/>
                          </a:solidFill>
                          <a:latin typeface="+mj-ea"/>
                          <a:ea typeface="+mj-ea"/>
                        </a:rPr>
                        <a:t>（</a:t>
                      </a:r>
                      <a:r>
                        <a:rPr lang="en-US" altLang="zh-CN" sz="2200" dirty="0" err="1" smtClean="0">
                          <a:solidFill>
                            <a:schemeClr val="tx1"/>
                          </a:solidFill>
                          <a:latin typeface="+mj-ea"/>
                          <a:ea typeface="+mj-ea"/>
                        </a:rPr>
                        <a:t>sunfire</a:t>
                      </a:r>
                      <a:r>
                        <a:rPr lang="zh-CN" altLang="en-US" sz="2200" dirty="0" smtClean="0">
                          <a:solidFill>
                            <a:schemeClr val="tx1"/>
                          </a:solidFill>
                          <a:latin typeface="+mj-ea"/>
                          <a:ea typeface="+mj-ea"/>
                        </a:rPr>
                        <a:t>）</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Kmonitor</a:t>
                      </a:r>
                      <a:endParaRPr lang="en-US" altLang="zh-CN"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2200" dirty="0" smtClean="0">
                          <a:solidFill>
                            <a:schemeClr val="tx1"/>
                          </a:solidFill>
                          <a:latin typeface="+mj-ea"/>
                          <a:ea typeface="+mj-ea"/>
                        </a:rPr>
                        <a:t>黄金眼</a:t>
                      </a:r>
                      <a:r>
                        <a:rPr lang="en-US" altLang="zh-CN" sz="2200" dirty="0" smtClean="0">
                          <a:solidFill>
                            <a:schemeClr val="tx1"/>
                          </a:solidFill>
                          <a:latin typeface="+mj-ea"/>
                          <a:ea typeface="+mj-ea"/>
                        </a:rPr>
                        <a:t>/</a:t>
                      </a:r>
                      <a:r>
                        <a:rPr lang="zh-CN" altLang="en-US" sz="2200" dirty="0" smtClean="0">
                          <a:solidFill>
                            <a:schemeClr val="tx1"/>
                          </a:solidFill>
                          <a:latin typeface="+mj-ea"/>
                          <a:ea typeface="+mj-ea"/>
                        </a:rPr>
                        <a:t>天眼</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指标采集类型</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系统指标</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系统指标</a:t>
                      </a:r>
                      <a:r>
                        <a:rPr lang="en-US" altLang="zh-CN" sz="1600" dirty="0" smtClean="0">
                          <a:latin typeface="+mj-ea"/>
                          <a:ea typeface="+mj-ea"/>
                        </a:rPr>
                        <a:t>/</a:t>
                      </a:r>
                      <a:r>
                        <a:rPr lang="zh-CN" altLang="en-US" sz="1600" dirty="0" smtClean="0">
                          <a:latin typeface="+mj-ea"/>
                          <a:ea typeface="+mj-ea"/>
                        </a:rPr>
                        <a:t>自定义指标</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系统指标</a:t>
                      </a:r>
                      <a:r>
                        <a:rPr lang="en-US" altLang="zh-CN" sz="1600" dirty="0" smtClean="0">
                          <a:latin typeface="+mj-ea"/>
                          <a:ea typeface="+mj-ea"/>
                        </a:rPr>
                        <a:t>/</a:t>
                      </a:r>
                      <a:r>
                        <a:rPr lang="zh-CN" altLang="en-US" sz="1600" dirty="0" smtClean="0">
                          <a:latin typeface="+mj-ea"/>
                          <a:ea typeface="+mj-ea"/>
                        </a:rPr>
                        <a:t>自定义指标</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消息系统</a:t>
                      </a:r>
                      <a:r>
                        <a:rPr lang="en-US" altLang="zh-CN" sz="1600" dirty="0" smtClean="0">
                          <a:latin typeface="+mj-ea"/>
                          <a:ea typeface="+mj-ea"/>
                        </a:rPr>
                        <a:t>/</a:t>
                      </a:r>
                      <a:r>
                        <a:rPr lang="en-US" altLang="zh-CN" sz="1600" dirty="0" err="1" smtClean="0">
                          <a:latin typeface="+mj-ea"/>
                          <a:ea typeface="+mj-ea"/>
                        </a:rPr>
                        <a:t>odps</a:t>
                      </a:r>
                      <a:endParaRPr lang="en-US" altLang="zh-CN" sz="1600" dirty="0" smtClean="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性能消耗</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r>
                        <a:rPr lang="en-US" altLang="zh-CN" sz="1600" dirty="0" smtClean="0">
                          <a:latin typeface="+mj-ea"/>
                          <a:ea typeface="+mj-ea"/>
                        </a:rPr>
                        <a:t>/</a:t>
                      </a:r>
                      <a:r>
                        <a:rPr lang="zh-CN" altLang="en-US" sz="1600" dirty="0" smtClean="0">
                          <a:latin typeface="+mj-ea"/>
                          <a:ea typeface="+mj-ea"/>
                        </a:rPr>
                        <a:t>略高</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侵入性</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略高，自定义指标需要侵入代码</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略高，自定义指标需要侵入代码</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kern="1200" dirty="0" smtClean="0">
                          <a:solidFill>
                            <a:schemeClr val="tx1"/>
                          </a:solidFill>
                          <a:latin typeface="+mj-ea"/>
                          <a:ea typeface="+mn-ea"/>
                          <a:cs typeface="+mn-cs"/>
                        </a:rPr>
                        <a:t>一般</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mj-ea"/>
                          <a:ea typeface="+mj-ea"/>
                        </a:rPr>
                        <a:t>异常报警</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指标预测</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图表展示</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bl>
          </a:graphicData>
        </a:graphic>
      </p:graphicFrame>
      <p:grpSp>
        <p:nvGrpSpPr>
          <p:cNvPr id="3" name="组合 2"/>
          <p:cNvGrpSpPr/>
          <p:nvPr/>
        </p:nvGrpSpPr>
        <p:grpSpPr>
          <a:xfrm>
            <a:off x="6497545" y="930555"/>
            <a:ext cx="3451988" cy="4668051"/>
            <a:chOff x="6497545" y="930555"/>
            <a:chExt cx="3451988" cy="4668051"/>
          </a:xfrm>
        </p:grpSpPr>
        <p:sp>
          <p:nvSpPr>
            <p:cNvPr id="11" name="矩形 10"/>
            <p:cNvSpPr/>
            <p:nvPr/>
          </p:nvSpPr>
          <p:spPr>
            <a:xfrm>
              <a:off x="6497545" y="930555"/>
              <a:ext cx="3408454" cy="4668051"/>
            </a:xfrm>
            <a:prstGeom prst="rect">
              <a:avLst/>
            </a:prstGeom>
            <a:solidFill>
              <a:schemeClr val="accent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zh-CN" altLang="zh-CN" sz="2000" b="0" i="0" u="none" strike="noStrike" dirty="0">
                <a:effectLst/>
                <a:latin typeface="Arial" panose="020B0604020202020204" pitchFamily="34" charset="0"/>
              </a:endParaRPr>
            </a:p>
          </p:txBody>
        </p:sp>
        <p:sp>
          <p:nvSpPr>
            <p:cNvPr id="12" name="文本框 11"/>
            <p:cNvSpPr txBox="1"/>
            <p:nvPr/>
          </p:nvSpPr>
          <p:spPr>
            <a:xfrm>
              <a:off x="6857073" y="1415851"/>
              <a:ext cx="2768600" cy="461665"/>
            </a:xfrm>
            <a:prstGeom prst="rect">
              <a:avLst/>
            </a:prstGeom>
            <a:noFill/>
          </p:spPr>
          <p:txBody>
            <a:bodyPr wrap="square" rtlCol="0">
              <a:spAutoFit/>
            </a:bodyPr>
            <a:lstStyle/>
            <a:p>
              <a:pPr lvl="0" algn="ctr" fontAlgn="ctr"/>
              <a:r>
                <a:rPr lang="en-US" altLang="zh-CN" sz="2400" b="1" dirty="0" smtClean="0">
                  <a:solidFill>
                    <a:schemeClr val="bg1"/>
                  </a:solidFill>
                  <a:latin typeface="微软雅黑" panose="020B0503020204020204" pitchFamily="34" charset="-122"/>
                  <a:ea typeface="微软雅黑" panose="020B0503020204020204" pitchFamily="34" charset="-122"/>
                </a:rPr>
                <a:t>Kmonitor</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7020999" y="2279688"/>
              <a:ext cx="2361545" cy="369332"/>
            </a:xfrm>
            <a:prstGeom prst="rect">
              <a:avLst/>
            </a:prstGeom>
          </p:spPr>
          <p:txBody>
            <a:bodyPr wrap="none">
              <a:spAutoFit/>
            </a:bodyPr>
            <a:lstStyle/>
            <a:p>
              <a:pPr algn="ctr" fontAlgn="ctr"/>
              <a:r>
                <a:rPr lang="zh-CN" altLang="en-US" dirty="0">
                  <a:solidFill>
                    <a:srgbClr val="4B4D4F"/>
                  </a:solidFill>
                  <a:latin typeface="微软雅黑" panose="020B0503020204020204" pitchFamily="34" charset="-122"/>
                  <a:ea typeface="微软雅黑" panose="020B0503020204020204" pitchFamily="34" charset="-122"/>
                </a:rPr>
                <a:t>系统指标</a:t>
              </a:r>
              <a:r>
                <a:rPr lang="en-US" altLang="zh-CN" dirty="0">
                  <a:solidFill>
                    <a:srgbClr val="4B4D4F"/>
                  </a:solidFill>
                  <a:latin typeface="微软雅黑" panose="020B0503020204020204" pitchFamily="34" charset="-122"/>
                  <a:ea typeface="微软雅黑" panose="020B0503020204020204" pitchFamily="34" charset="-122"/>
                </a:rPr>
                <a:t>/</a:t>
              </a:r>
              <a:r>
                <a:rPr lang="zh-CN" altLang="en-US" dirty="0">
                  <a:solidFill>
                    <a:srgbClr val="4B4D4F"/>
                  </a:solidFill>
                  <a:latin typeface="微软雅黑" panose="020B0503020204020204" pitchFamily="34" charset="-122"/>
                  <a:ea typeface="微软雅黑" panose="020B0503020204020204" pitchFamily="34" charset="-122"/>
                </a:rPr>
                <a:t>自定义指标</a:t>
              </a:r>
            </a:p>
          </p:txBody>
        </p:sp>
        <p:sp>
          <p:nvSpPr>
            <p:cNvPr id="14" name="矩形 13"/>
            <p:cNvSpPr/>
            <p:nvPr/>
          </p:nvSpPr>
          <p:spPr>
            <a:xfrm>
              <a:off x="7820763" y="2801536"/>
              <a:ext cx="646331" cy="369332"/>
            </a:xfrm>
            <a:prstGeom prst="rect">
              <a:avLst/>
            </a:prstGeom>
          </p:spPr>
          <p:txBody>
            <a:bodyPr wrap="none">
              <a:spAutoFit/>
            </a:bodyPr>
            <a:lstStyle/>
            <a:p>
              <a:pPr algn="ctr" fontAlgn="ctr"/>
              <a:r>
                <a:rPr lang="zh-CN" altLang="en-US" dirty="0">
                  <a:solidFill>
                    <a:srgbClr val="4B4D4F"/>
                  </a:solidFill>
                  <a:latin typeface="微软雅黑" panose="020B0503020204020204" pitchFamily="34" charset="-122"/>
                  <a:ea typeface="微软雅黑" panose="020B0503020204020204" pitchFamily="34" charset="-122"/>
                </a:rPr>
                <a:t>一般</a:t>
              </a:r>
            </a:p>
          </p:txBody>
        </p:sp>
        <p:sp>
          <p:nvSpPr>
            <p:cNvPr id="15" name="矩形 14"/>
            <p:cNvSpPr/>
            <p:nvPr/>
          </p:nvSpPr>
          <p:spPr>
            <a:xfrm>
              <a:off x="6533213" y="3335313"/>
              <a:ext cx="3416320" cy="369332"/>
            </a:xfrm>
            <a:prstGeom prst="rect">
              <a:avLst/>
            </a:prstGeom>
          </p:spPr>
          <p:txBody>
            <a:bodyPr wrap="none">
              <a:spAutoFit/>
            </a:bodyPr>
            <a:lstStyle/>
            <a:p>
              <a:pPr algn="ctr" fontAlgn="ctr"/>
              <a:r>
                <a:rPr lang="zh-CN" altLang="en-US" dirty="0">
                  <a:solidFill>
                    <a:srgbClr val="4B4D4F"/>
                  </a:solidFill>
                  <a:latin typeface="微软雅黑" panose="020B0503020204020204" pitchFamily="34" charset="-122"/>
                  <a:ea typeface="微软雅黑" panose="020B0503020204020204" pitchFamily="34" charset="-122"/>
                </a:rPr>
                <a:t>略高，自定义指标需要侵入代码</a:t>
              </a:r>
            </a:p>
          </p:txBody>
        </p:sp>
        <p:sp>
          <p:nvSpPr>
            <p:cNvPr id="17" name="矩形 16"/>
            <p:cNvSpPr/>
            <p:nvPr/>
          </p:nvSpPr>
          <p:spPr>
            <a:xfrm>
              <a:off x="7828025" y="3826900"/>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8" name="矩形 17"/>
            <p:cNvSpPr/>
            <p:nvPr/>
          </p:nvSpPr>
          <p:spPr>
            <a:xfrm>
              <a:off x="7828025" y="4315990"/>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9" name="矩形 18"/>
            <p:cNvSpPr/>
            <p:nvPr/>
          </p:nvSpPr>
          <p:spPr>
            <a:xfrm>
              <a:off x="7828025" y="4763923"/>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grpSp>
    </p:spTree>
    <p:extLst>
      <p:ext uri="{BB962C8B-B14F-4D97-AF65-F5344CB8AC3E}">
        <p14:creationId xmlns:p14="http://schemas.microsoft.com/office/powerpoint/2010/main" val="397571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935" y="1649326"/>
            <a:ext cx="10953750" cy="3005871"/>
          </a:xfrm>
        </p:spPr>
      </p:pic>
      <p:sp>
        <p:nvSpPr>
          <p:cNvPr id="4" name="文本框 3"/>
          <p:cNvSpPr txBox="1"/>
          <p:nvPr/>
        </p:nvSpPr>
        <p:spPr>
          <a:xfrm>
            <a:off x="5326155" y="1463121"/>
            <a:ext cx="2208474"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KMonitor</a:t>
            </a:r>
            <a:r>
              <a:rPr lang="zh-CN" altLang="en-US" sz="1400" dirty="0" smtClean="0">
                <a:latin typeface="Arial" panose="020B0604020202020204" pitchFamily="34" charset="0"/>
                <a:ea typeface="微软雅黑" panose="020B0503020204020204" pitchFamily="34" charset="-122"/>
              </a:rPr>
              <a:t>方案结构图</a:t>
            </a:r>
          </a:p>
        </p:txBody>
      </p:sp>
    </p:spTree>
    <p:extLst>
      <p:ext uri="{BB962C8B-B14F-4D97-AF65-F5344CB8AC3E}">
        <p14:creationId xmlns:p14="http://schemas.microsoft.com/office/powerpoint/2010/main" val="299554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700139" y="960982"/>
            <a:ext cx="3422732"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广告整体业务介绍</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792" y="1400843"/>
            <a:ext cx="7985476" cy="4792148"/>
          </a:xfrm>
          <a:prstGeom prst="rect">
            <a:avLst/>
          </a:prstGeom>
        </p:spPr>
      </p:pic>
    </p:spTree>
    <p:extLst>
      <p:ext uri="{BB962C8B-B14F-4D97-AF65-F5344CB8AC3E}">
        <p14:creationId xmlns:p14="http://schemas.microsoft.com/office/powerpoint/2010/main" val="10613204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3" name="PA-内容占位符 2"/>
          <p:cNvSpPr>
            <a:spLocks noGrp="1"/>
          </p:cNvSpPr>
          <p:nvPr>
            <p:ph idx="1"/>
            <p:custDataLst>
              <p:tags r:id="rId2"/>
            </p:custDataLst>
          </p:nvPr>
        </p:nvSpPr>
        <p:spPr/>
        <p:txBody>
          <a:bodyPr/>
          <a:lstStyle/>
          <a:p>
            <a:r>
              <a:rPr lang="zh-CN" altLang="en-US" dirty="0" smtClean="0"/>
              <a:t>效果展示</a:t>
            </a:r>
            <a:endParaRPr lang="zh-CN" altLang="en-US" dirty="0"/>
          </a:p>
        </p:txBody>
      </p:sp>
      <p:pic>
        <p:nvPicPr>
          <p:cNvPr id="4" name="PA-图片 3"/>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070329" y="1807376"/>
            <a:ext cx="10058400" cy="4166040"/>
          </a:xfrm>
          <a:prstGeom prst="rect">
            <a:avLst/>
          </a:prstGeom>
        </p:spPr>
      </p:pic>
      <p:sp>
        <p:nvSpPr>
          <p:cNvPr id="5" name="PA-文本框 4"/>
          <p:cNvSpPr txBox="1"/>
          <p:nvPr>
            <p:custDataLst>
              <p:tags r:id="rId4"/>
            </p:custDataLst>
          </p:nvPr>
        </p:nvSpPr>
        <p:spPr>
          <a:xfrm>
            <a:off x="4783342" y="1216463"/>
            <a:ext cx="1449659" cy="343235"/>
          </a:xfrm>
          <a:prstGeom prst="rect">
            <a:avLst/>
          </a:prstGeom>
          <a:noFill/>
        </p:spPr>
        <p:txBody>
          <a:bodyPr wrap="square" rtlCol="0">
            <a:spAutoFit/>
          </a:bodyPr>
          <a:lstStyle/>
          <a:p>
            <a:pPr>
              <a:lnSpc>
                <a:spcPct val="130000"/>
              </a:lnSpc>
            </a:pPr>
            <a:r>
              <a:rPr lang="zh-CN" altLang="en-US" sz="1400" dirty="0" smtClean="0">
                <a:solidFill>
                  <a:srgbClr val="4B4D4F"/>
                </a:solidFill>
                <a:ea typeface="微软雅黑" panose="020B0503020204020204" pitchFamily="34" charset="-122"/>
              </a:rPr>
              <a:t>测试数据演示图</a:t>
            </a:r>
          </a:p>
        </p:txBody>
      </p:sp>
    </p:spTree>
    <p:extLst>
      <p:ext uri="{BB962C8B-B14F-4D97-AF65-F5344CB8AC3E}">
        <p14:creationId xmlns:p14="http://schemas.microsoft.com/office/powerpoint/2010/main" val="35635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3" name="PA-内容占位符 2"/>
          <p:cNvSpPr>
            <a:spLocks noGrp="1"/>
          </p:cNvSpPr>
          <p:nvPr>
            <p:ph idx="1"/>
            <p:custDataLst>
              <p:tags r:id="rId2"/>
            </p:custDataLst>
          </p:nvPr>
        </p:nvSpPr>
        <p:spPr/>
        <p:txBody>
          <a:bodyPr/>
          <a:lstStyle/>
          <a:p>
            <a:r>
              <a:rPr lang="zh-CN" altLang="en-US" dirty="0" smtClean="0"/>
              <a:t>效果展示</a:t>
            </a:r>
            <a:endParaRPr lang="zh-CN" altLang="en-US" dirty="0"/>
          </a:p>
        </p:txBody>
      </p:sp>
      <p:sp>
        <p:nvSpPr>
          <p:cNvPr id="5" name="PA-文本框 4"/>
          <p:cNvSpPr txBox="1"/>
          <p:nvPr>
            <p:custDataLst>
              <p:tags r:id="rId3"/>
            </p:custDataLst>
          </p:nvPr>
        </p:nvSpPr>
        <p:spPr>
          <a:xfrm>
            <a:off x="4896231" y="1169662"/>
            <a:ext cx="1449659" cy="343235"/>
          </a:xfrm>
          <a:prstGeom prst="rect">
            <a:avLst/>
          </a:prstGeom>
          <a:noFill/>
        </p:spPr>
        <p:txBody>
          <a:bodyPr wrap="square" rtlCol="0">
            <a:spAutoFit/>
          </a:bodyPr>
          <a:lstStyle/>
          <a:p>
            <a:pPr>
              <a:lnSpc>
                <a:spcPct val="130000"/>
              </a:lnSpc>
            </a:pPr>
            <a:r>
              <a:rPr lang="zh-CN" altLang="en-US" sz="1400" dirty="0" smtClean="0">
                <a:solidFill>
                  <a:srgbClr val="4B4D4F"/>
                </a:solidFill>
                <a:ea typeface="微软雅黑" panose="020B0503020204020204" pitchFamily="34" charset="-122"/>
              </a:rPr>
              <a:t>测试数据演示图</a:t>
            </a: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3544" y="1512897"/>
            <a:ext cx="7451969" cy="4849356"/>
          </a:xfrm>
          <a:prstGeom prst="rect">
            <a:avLst/>
          </a:prstGeom>
        </p:spPr>
      </p:pic>
    </p:spTree>
    <p:extLst>
      <p:ext uri="{BB962C8B-B14F-4D97-AF65-F5344CB8AC3E}">
        <p14:creationId xmlns:p14="http://schemas.microsoft.com/office/powerpoint/2010/main" val="458217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3" name="PA-内容占位符 2"/>
          <p:cNvSpPr>
            <a:spLocks noGrp="1"/>
          </p:cNvSpPr>
          <p:nvPr>
            <p:ph idx="1"/>
            <p:custDataLst>
              <p:tags r:id="rId2"/>
            </p:custDataLst>
          </p:nvPr>
        </p:nvSpPr>
        <p:spPr/>
        <p:txBody>
          <a:bodyPr/>
          <a:lstStyle/>
          <a:p>
            <a:r>
              <a:rPr lang="zh-CN" altLang="en-US" dirty="0" smtClean="0"/>
              <a:t>效果展示</a:t>
            </a:r>
            <a:endParaRPr lang="zh-CN" altLang="en-US" dirty="0"/>
          </a:p>
        </p:txBody>
      </p:sp>
      <p:sp>
        <p:nvSpPr>
          <p:cNvPr id="5" name="PA-文本框 4"/>
          <p:cNvSpPr txBox="1"/>
          <p:nvPr>
            <p:custDataLst>
              <p:tags r:id="rId3"/>
            </p:custDataLst>
          </p:nvPr>
        </p:nvSpPr>
        <p:spPr>
          <a:xfrm>
            <a:off x="4783342" y="1216463"/>
            <a:ext cx="1449659" cy="343235"/>
          </a:xfrm>
          <a:prstGeom prst="rect">
            <a:avLst/>
          </a:prstGeom>
          <a:noFill/>
        </p:spPr>
        <p:txBody>
          <a:bodyPr wrap="square" rtlCol="0">
            <a:spAutoFit/>
          </a:bodyPr>
          <a:lstStyle/>
          <a:p>
            <a:pPr>
              <a:lnSpc>
                <a:spcPct val="130000"/>
              </a:lnSpc>
            </a:pPr>
            <a:r>
              <a:rPr lang="zh-CN" altLang="en-US" sz="1400" dirty="0" smtClean="0">
                <a:solidFill>
                  <a:srgbClr val="4B4D4F"/>
                </a:solidFill>
                <a:ea typeface="微软雅黑" panose="020B0503020204020204" pitchFamily="34" charset="-122"/>
              </a:rPr>
              <a:t>测试数据演示图</a:t>
            </a: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4379" y="1871008"/>
            <a:ext cx="8229600" cy="4114800"/>
          </a:xfrm>
          <a:prstGeom prst="rect">
            <a:avLst/>
          </a:prstGeom>
        </p:spPr>
      </p:pic>
    </p:spTree>
    <p:extLst>
      <p:ext uri="{BB962C8B-B14F-4D97-AF65-F5344CB8AC3E}">
        <p14:creationId xmlns:p14="http://schemas.microsoft.com/office/powerpoint/2010/main" val="39413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链路排查</a:t>
            </a:r>
            <a:endParaRPr lang="zh-CN" altLang="en-US" dirty="0"/>
          </a:p>
        </p:txBody>
      </p:sp>
      <p:graphicFrame>
        <p:nvGraphicFramePr>
          <p:cNvPr id="4" name="PA-内容占位符 3"/>
          <p:cNvGraphicFramePr>
            <a:graphicFrameLocks noGrp="1"/>
          </p:cNvGraphicFramePr>
          <p:nvPr>
            <p:ph idx="1"/>
            <p:custDataLst>
              <p:tags r:id="rId2"/>
            </p:custDataLst>
            <p:extLst>
              <p:ext uri="{D42A27DB-BD31-4B8C-83A1-F6EECF244321}">
                <p14:modId xmlns:p14="http://schemas.microsoft.com/office/powerpoint/2010/main" val="2040395049"/>
              </p:ext>
            </p:extLst>
          </p:nvPr>
        </p:nvGraphicFramePr>
        <p:xfrm>
          <a:off x="542791" y="1275265"/>
          <a:ext cx="11113478" cy="4204959"/>
        </p:xfrm>
        <a:graphic>
          <a:graphicData uri="http://schemas.openxmlformats.org/drawingml/2006/table">
            <a:tbl>
              <a:tblPr firstRow="1" bandRow="1">
                <a:tableStyleId>{9D7B26C5-4107-4FEC-AEDC-1716B250A1EF}</a:tableStyleId>
              </a:tblPr>
              <a:tblGrid>
                <a:gridCol w="1252025"/>
                <a:gridCol w="2208627"/>
                <a:gridCol w="2180493"/>
                <a:gridCol w="3094893"/>
                <a:gridCol w="2377440"/>
              </a:tblGrid>
              <a:tr h="928959">
                <a:tc>
                  <a:txBody>
                    <a:bodyPr/>
                    <a:lstStyle/>
                    <a:p>
                      <a:pPr algn="ctr"/>
                      <a:endParaRPr lang="zh-CN" altLang="en-US" sz="2000" dirty="0">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TT</a:t>
                      </a:r>
                      <a:r>
                        <a:rPr lang="zh-CN" altLang="en-US" sz="2200" dirty="0" smtClean="0">
                          <a:solidFill>
                            <a:schemeClr val="tx1"/>
                          </a:solidFill>
                          <a:latin typeface="+mj-ea"/>
                          <a:ea typeface="+mj-ea"/>
                        </a:rPr>
                        <a:t>日志平台</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SLS</a:t>
                      </a:r>
                      <a:r>
                        <a:rPr lang="zh-CN" altLang="en-US" sz="2200" dirty="0" smtClean="0">
                          <a:solidFill>
                            <a:schemeClr val="tx1"/>
                          </a:solidFill>
                          <a:latin typeface="+mj-ea"/>
                          <a:ea typeface="+mj-ea"/>
                        </a:rPr>
                        <a:t>日志服务</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err="1" smtClean="0">
                          <a:solidFill>
                            <a:schemeClr val="tx1"/>
                          </a:solidFill>
                          <a:latin typeface="+mj-ea"/>
                          <a:ea typeface="+mj-ea"/>
                        </a:rPr>
                        <a:t>TLog</a:t>
                      </a:r>
                      <a:r>
                        <a:rPr lang="zh-CN" altLang="en-US" sz="2200" dirty="0" smtClean="0">
                          <a:solidFill>
                            <a:schemeClr val="tx1"/>
                          </a:solidFill>
                          <a:latin typeface="+mj-ea"/>
                          <a:ea typeface="+mj-ea"/>
                        </a:rPr>
                        <a:t>日志平台</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PowerLog</a:t>
                      </a:r>
                      <a:r>
                        <a:rPr lang="zh-CN" altLang="en-US" sz="2200" dirty="0" smtClean="0">
                          <a:solidFill>
                            <a:schemeClr val="tx1"/>
                          </a:solidFill>
                          <a:latin typeface="+mj-ea"/>
                          <a:ea typeface="+mj-ea"/>
                        </a:rPr>
                        <a:t>日志</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接入成本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较高，各应用接入，重复配置多</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日志结构化</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侵入性</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低</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低</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高，需自定义日志结构</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高，需自定义日志结构</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r>
              <a:tr h="468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mj-ea"/>
                          <a:ea typeface="+mj-ea"/>
                        </a:rPr>
                        <a:t>链路方式</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smtClean="0">
                          <a:latin typeface="+mj-ea"/>
                          <a:ea typeface="+mj-ea"/>
                        </a:rPr>
                        <a:t>Logagent-&gt;</a:t>
                      </a:r>
                      <a:r>
                        <a:rPr lang="en-US" altLang="zh-CN" sz="1600" dirty="0" err="1" smtClean="0">
                          <a:latin typeface="+mj-ea"/>
                          <a:ea typeface="+mj-ea"/>
                        </a:rPr>
                        <a:t>tt</a:t>
                      </a:r>
                      <a:r>
                        <a:rPr lang="en-US" altLang="zh-CN" sz="1600" dirty="0" smtClean="0">
                          <a:latin typeface="+mj-ea"/>
                          <a:ea typeface="+mj-ea"/>
                        </a:rPr>
                        <a:t>-&gt;</a:t>
                      </a:r>
                      <a:r>
                        <a:rPr lang="en-US" altLang="zh-CN" sz="1600" dirty="0" err="1" smtClean="0">
                          <a:latin typeface="+mj-ea"/>
                          <a:ea typeface="+mj-ea"/>
                        </a:rPr>
                        <a:t>odps</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err="1" smtClean="0">
                          <a:latin typeface="+mj-ea"/>
                          <a:ea typeface="+mj-ea"/>
                        </a:rPr>
                        <a:t>Logtail</a:t>
                      </a:r>
                      <a:r>
                        <a:rPr lang="en-US" altLang="zh-CN" sz="1600" dirty="0" smtClean="0">
                          <a:latin typeface="+mj-ea"/>
                          <a:ea typeface="+mj-ea"/>
                        </a:rPr>
                        <a:t>-&gt;</a:t>
                      </a:r>
                      <a:r>
                        <a:rPr lang="en-US" altLang="zh-CN" sz="1600" dirty="0" err="1" smtClean="0">
                          <a:latin typeface="+mj-ea"/>
                          <a:ea typeface="+mj-ea"/>
                        </a:rPr>
                        <a:t>sls</a:t>
                      </a:r>
                      <a:r>
                        <a:rPr lang="en-US" altLang="zh-CN" sz="1600" dirty="0" smtClean="0">
                          <a:latin typeface="+mj-ea"/>
                          <a:ea typeface="+mj-ea"/>
                        </a:rPr>
                        <a:t>-&gt;</a:t>
                      </a:r>
                      <a:r>
                        <a:rPr lang="en-US" altLang="zh-CN" sz="1600" dirty="0" err="1" smtClean="0">
                          <a:latin typeface="+mj-ea"/>
                          <a:ea typeface="+mj-ea"/>
                        </a:rPr>
                        <a:t>odps</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err="1" smtClean="0">
                          <a:latin typeface="+mj-ea"/>
                          <a:ea typeface="+mj-ea"/>
                        </a:rPr>
                        <a:t>Tlog</a:t>
                      </a:r>
                      <a:r>
                        <a:rPr lang="en-US" altLang="zh-CN" sz="1600" dirty="0" smtClean="0">
                          <a:latin typeface="+mj-ea"/>
                          <a:ea typeface="+mj-ea"/>
                        </a:rPr>
                        <a:t>-&gt;</a:t>
                      </a:r>
                      <a:r>
                        <a:rPr lang="en-US" altLang="zh-CN" sz="1600" dirty="0" err="1" smtClean="0">
                          <a:latin typeface="+mj-ea"/>
                          <a:ea typeface="+mj-ea"/>
                        </a:rPr>
                        <a:t>eagleeye</a:t>
                      </a:r>
                      <a:r>
                        <a:rPr lang="en-US" altLang="zh-CN" sz="1600" dirty="0" smtClean="0">
                          <a:latin typeface="+mj-ea"/>
                          <a:ea typeface="+mj-ea"/>
                        </a:rPr>
                        <a:t>-&gt;</a:t>
                      </a:r>
                      <a:r>
                        <a:rPr lang="en-US" altLang="zh-CN" sz="1600" dirty="0" err="1" smtClean="0">
                          <a:latin typeface="+mj-ea"/>
                          <a:ea typeface="+mj-ea"/>
                        </a:rPr>
                        <a:t>odps</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err="1" smtClean="0">
                          <a:latin typeface="+mj-ea"/>
                          <a:ea typeface="+mj-ea"/>
                        </a:rPr>
                        <a:t>Tlog</a:t>
                      </a:r>
                      <a:r>
                        <a:rPr lang="en-US" altLang="zh-CN" sz="1600" dirty="0" smtClean="0">
                          <a:latin typeface="+mj-ea"/>
                          <a:ea typeface="+mj-ea"/>
                        </a:rPr>
                        <a:t>-&gt;</a:t>
                      </a:r>
                      <a:r>
                        <a:rPr lang="en-US" altLang="zh-CN" sz="1600" dirty="0" err="1" smtClean="0">
                          <a:latin typeface="+mj-ea"/>
                          <a:ea typeface="+mj-ea"/>
                        </a:rPr>
                        <a:t>sls</a:t>
                      </a:r>
                      <a:r>
                        <a:rPr lang="en-US" altLang="zh-CN" sz="1600" dirty="0" smtClean="0">
                          <a:latin typeface="+mj-ea"/>
                          <a:ea typeface="+mj-ea"/>
                        </a:rPr>
                        <a:t>-&gt;</a:t>
                      </a:r>
                      <a:r>
                        <a:rPr lang="en-US" altLang="zh-CN" sz="1600" dirty="0" err="1" smtClean="0">
                          <a:latin typeface="+mj-ea"/>
                          <a:ea typeface="+mj-ea"/>
                        </a:rPr>
                        <a:t>powerlog</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mj-ea"/>
                          <a:ea typeface="+mj-ea"/>
                        </a:rPr>
                        <a:t>调用链路</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正则匹配</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全文检索</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r>
            </a:tbl>
          </a:graphicData>
        </a:graphic>
      </p:graphicFrame>
      <p:sp>
        <p:nvSpPr>
          <p:cNvPr id="5" name="PA-文本框 4"/>
          <p:cNvSpPr txBox="1"/>
          <p:nvPr>
            <p:custDataLst>
              <p:tags r:id="rId3"/>
            </p:custDataLst>
          </p:nvPr>
        </p:nvSpPr>
        <p:spPr>
          <a:xfrm>
            <a:off x="835543" y="930555"/>
            <a:ext cx="1620957" cy="344710"/>
          </a:xfrm>
          <a:prstGeom prst="rect">
            <a:avLst/>
          </a:prstGeom>
          <a:noFill/>
        </p:spPr>
        <p:txBody>
          <a:bodyPr wrap="none" rtlCol="0">
            <a:spAutoFit/>
          </a:bodyPr>
          <a:lstStyle/>
          <a:p>
            <a:pPr>
              <a:lnSpc>
                <a:spcPct val="130000"/>
              </a:lnSpc>
            </a:pPr>
            <a:r>
              <a:rPr lang="zh-CN" altLang="en-US" sz="1400" dirty="0" smtClean="0">
                <a:solidFill>
                  <a:schemeClr val="accent1"/>
                </a:solidFill>
                <a:latin typeface="Arial" panose="020B0604020202020204" pitchFamily="34" charset="0"/>
                <a:ea typeface="微软雅黑" panose="020B0503020204020204" pitchFamily="34" charset="-122"/>
              </a:rPr>
              <a:t>集团日志方案对比</a:t>
            </a:r>
          </a:p>
        </p:txBody>
      </p:sp>
      <p:sp>
        <p:nvSpPr>
          <p:cNvPr id="6" name="文本框 5"/>
          <p:cNvSpPr txBox="1"/>
          <p:nvPr/>
        </p:nvSpPr>
        <p:spPr>
          <a:xfrm>
            <a:off x="835543" y="5418367"/>
            <a:ext cx="7208159" cy="625171"/>
          </a:xfrm>
          <a:prstGeom prst="rect">
            <a:avLst/>
          </a:prstGeom>
          <a:noFill/>
        </p:spPr>
        <p:txBody>
          <a:bodyPr wrap="square" rtlCol="0">
            <a:spAutoFit/>
          </a:bodyPr>
          <a:lstStyle/>
          <a:p>
            <a:pPr>
              <a:lnSpc>
                <a:spcPct val="130000"/>
              </a:lnSpc>
            </a:pPr>
            <a:r>
              <a:rPr lang="zh-CN" altLang="en-US" sz="1400" dirty="0" smtClean="0">
                <a:latin typeface="+mj-ea"/>
                <a:ea typeface="+mj-ea"/>
              </a:rPr>
              <a:t>最后，排查方案选用</a:t>
            </a:r>
            <a:r>
              <a:rPr lang="en-US" altLang="zh-CN" sz="1400" dirty="0" err="1" smtClean="0">
                <a:latin typeface="+mj-ea"/>
                <a:ea typeface="+mj-ea"/>
              </a:rPr>
              <a:t>powerlog</a:t>
            </a:r>
            <a:r>
              <a:rPr lang="zh-CN" altLang="en-US" sz="1400" dirty="0" smtClean="0">
                <a:latin typeface="+mj-ea"/>
                <a:ea typeface="+mj-ea"/>
              </a:rPr>
              <a:t>日志平台，各方面都有支持，</a:t>
            </a:r>
            <a:endParaRPr lang="en-US" altLang="zh-CN" sz="1400" dirty="0" smtClean="0">
              <a:latin typeface="+mj-ea"/>
              <a:ea typeface="+mj-ea"/>
            </a:endParaRPr>
          </a:p>
          <a:p>
            <a:pPr>
              <a:lnSpc>
                <a:spcPct val="130000"/>
              </a:lnSpc>
            </a:pPr>
            <a:r>
              <a:rPr lang="zh-CN" altLang="en-US" sz="1400" dirty="0" smtClean="0">
                <a:latin typeface="+mj-ea"/>
                <a:ea typeface="+mj-ea"/>
              </a:rPr>
              <a:t>同时自身整合集团内中间件，省去了使用方不少力气</a:t>
            </a:r>
          </a:p>
        </p:txBody>
      </p:sp>
      <p:grpSp>
        <p:nvGrpSpPr>
          <p:cNvPr id="3" name="组合 2"/>
          <p:cNvGrpSpPr/>
          <p:nvPr/>
        </p:nvGrpSpPr>
        <p:grpSpPr>
          <a:xfrm>
            <a:off x="9165811" y="1040303"/>
            <a:ext cx="2768600" cy="4668051"/>
            <a:chOff x="9165811" y="1040303"/>
            <a:chExt cx="2768600" cy="4668051"/>
          </a:xfrm>
        </p:grpSpPr>
        <p:sp>
          <p:nvSpPr>
            <p:cNvPr id="7" name="矩形 6"/>
            <p:cNvSpPr/>
            <p:nvPr/>
          </p:nvSpPr>
          <p:spPr>
            <a:xfrm>
              <a:off x="9226891" y="1040303"/>
              <a:ext cx="2612572" cy="4668051"/>
            </a:xfrm>
            <a:prstGeom prst="rect">
              <a:avLst/>
            </a:prstGeom>
            <a:solidFill>
              <a:schemeClr val="accent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zh-CN" altLang="zh-CN" sz="2000" b="0" i="0" u="none" strike="noStrike" dirty="0">
                <a:effectLst/>
                <a:latin typeface="Arial" panose="020B0604020202020204" pitchFamily="34" charset="0"/>
              </a:endParaRPr>
            </a:p>
          </p:txBody>
        </p:sp>
        <p:sp>
          <p:nvSpPr>
            <p:cNvPr id="8" name="文本框 7"/>
            <p:cNvSpPr txBox="1"/>
            <p:nvPr/>
          </p:nvSpPr>
          <p:spPr>
            <a:xfrm>
              <a:off x="9165811" y="1472046"/>
              <a:ext cx="2768600" cy="461665"/>
            </a:xfrm>
            <a:prstGeom prst="rect">
              <a:avLst/>
            </a:prstGeom>
            <a:noFill/>
          </p:spPr>
          <p:txBody>
            <a:bodyPr wrap="square" rtlCol="0">
              <a:spAutoFit/>
            </a:bodyPr>
            <a:lstStyle/>
            <a:p>
              <a:pPr lvl="0" algn="ctr" fontAlgn="ctr"/>
              <a:r>
                <a:rPr lang="en-US" altLang="zh-CN" sz="2400" b="1" dirty="0">
                  <a:solidFill>
                    <a:schemeClr val="bg1"/>
                  </a:solidFill>
                  <a:latin typeface="微软雅黑" panose="020B0503020204020204" pitchFamily="34" charset="-122"/>
                  <a:ea typeface="微软雅黑" panose="020B0503020204020204" pitchFamily="34" charset="-122"/>
                </a:rPr>
                <a:t>PowerLog</a:t>
              </a:r>
              <a:r>
                <a:rPr lang="zh-CN" altLang="zh-CN" sz="2400" b="1" dirty="0">
                  <a:solidFill>
                    <a:schemeClr val="bg1"/>
                  </a:solidFill>
                  <a:latin typeface="微软雅黑" panose="020B0503020204020204" pitchFamily="34" charset="-122"/>
                  <a:ea typeface="微软雅黑" panose="020B0503020204020204" pitchFamily="34" charset="-122"/>
                </a:rPr>
                <a:t>日志</a:t>
              </a:r>
              <a:endParaRPr lang="zh-CN" altLang="zh-CN" sz="2400" dirty="0">
                <a:solidFill>
                  <a:schemeClr val="bg1"/>
                </a:solidFill>
                <a:latin typeface="Arial" panose="020B0604020202020204" pitchFamily="34" charset="0"/>
              </a:endParaRPr>
            </a:p>
          </p:txBody>
        </p:sp>
        <p:sp>
          <p:nvSpPr>
            <p:cNvPr id="9" name="矩形 8"/>
            <p:cNvSpPr/>
            <p:nvPr/>
          </p:nvSpPr>
          <p:spPr>
            <a:xfrm>
              <a:off x="10260541" y="2237331"/>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一般</a:t>
              </a:r>
              <a:endParaRPr lang="zh-CN" altLang="zh-CN" sz="2000" dirty="0">
                <a:latin typeface="Arial" panose="020B0604020202020204" pitchFamily="34" charset="0"/>
              </a:endParaRPr>
            </a:p>
          </p:txBody>
        </p:sp>
        <p:sp>
          <p:nvSpPr>
            <p:cNvPr id="10" name="矩形 9"/>
            <p:cNvSpPr/>
            <p:nvPr/>
          </p:nvSpPr>
          <p:spPr>
            <a:xfrm>
              <a:off x="10210010" y="2675461"/>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2" name="矩形 11"/>
            <p:cNvSpPr/>
            <p:nvPr/>
          </p:nvSpPr>
          <p:spPr>
            <a:xfrm>
              <a:off x="9337212" y="3167048"/>
              <a:ext cx="2492990"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高，需自定义日志结构</a:t>
              </a:r>
              <a:endParaRPr lang="zh-CN" altLang="zh-CN" sz="2000" dirty="0">
                <a:latin typeface="Arial" panose="020B0604020202020204" pitchFamily="34" charset="0"/>
              </a:endParaRPr>
            </a:p>
          </p:txBody>
        </p:sp>
        <p:sp>
          <p:nvSpPr>
            <p:cNvPr id="13" name="矩形 12"/>
            <p:cNvSpPr/>
            <p:nvPr/>
          </p:nvSpPr>
          <p:spPr>
            <a:xfrm>
              <a:off x="9261643" y="3621758"/>
              <a:ext cx="2543067" cy="369332"/>
            </a:xfrm>
            <a:prstGeom prst="rect">
              <a:avLst/>
            </a:prstGeom>
          </p:spPr>
          <p:txBody>
            <a:bodyPr wrap="none">
              <a:spAutoFit/>
            </a:bodyPr>
            <a:lstStyle/>
            <a:p>
              <a:pPr algn="ctr" fontAlgn="ctr"/>
              <a:r>
                <a:rPr lang="en-US" altLang="zh-CN" dirty="0" err="1">
                  <a:solidFill>
                    <a:srgbClr val="4B4D4F"/>
                  </a:solidFill>
                  <a:latin typeface="微软雅黑" panose="020B0503020204020204" pitchFamily="34" charset="-122"/>
                  <a:ea typeface="微软雅黑" panose="020B0503020204020204" pitchFamily="34" charset="-122"/>
                </a:rPr>
                <a:t>Tlog</a:t>
              </a:r>
              <a:r>
                <a:rPr lang="en-US" altLang="zh-CN" dirty="0">
                  <a:solidFill>
                    <a:srgbClr val="4B4D4F"/>
                  </a:solidFill>
                  <a:latin typeface="微软雅黑" panose="020B0503020204020204" pitchFamily="34" charset="-122"/>
                  <a:ea typeface="微软雅黑" panose="020B0503020204020204" pitchFamily="34" charset="-122"/>
                </a:rPr>
                <a:t>-&gt;</a:t>
              </a:r>
              <a:r>
                <a:rPr lang="en-US" altLang="zh-CN" dirty="0" err="1">
                  <a:solidFill>
                    <a:srgbClr val="4B4D4F"/>
                  </a:solidFill>
                  <a:latin typeface="微软雅黑" panose="020B0503020204020204" pitchFamily="34" charset="-122"/>
                  <a:ea typeface="微软雅黑" panose="020B0503020204020204" pitchFamily="34" charset="-122"/>
                </a:rPr>
                <a:t>sls</a:t>
              </a:r>
              <a:r>
                <a:rPr lang="en-US" altLang="zh-CN" dirty="0">
                  <a:solidFill>
                    <a:srgbClr val="4B4D4F"/>
                  </a:solidFill>
                  <a:latin typeface="微软雅黑" panose="020B0503020204020204" pitchFamily="34" charset="-122"/>
                  <a:ea typeface="微软雅黑" panose="020B0503020204020204" pitchFamily="34" charset="-122"/>
                </a:rPr>
                <a:t>-&gt;</a:t>
              </a:r>
              <a:r>
                <a:rPr lang="en-US" altLang="zh-CN" dirty="0" err="1">
                  <a:solidFill>
                    <a:srgbClr val="4B4D4F"/>
                  </a:solidFill>
                  <a:latin typeface="微软雅黑" panose="020B0503020204020204" pitchFamily="34" charset="-122"/>
                  <a:ea typeface="微软雅黑" panose="020B0503020204020204" pitchFamily="34" charset="-122"/>
                </a:rPr>
                <a:t>powerlog</a:t>
              </a:r>
              <a:endParaRPr lang="zh-CN" altLang="zh-CN" sz="2000" dirty="0">
                <a:latin typeface="Arial" panose="020B0604020202020204" pitchFamily="34" charset="0"/>
              </a:endParaRPr>
            </a:p>
          </p:txBody>
        </p:sp>
        <p:sp>
          <p:nvSpPr>
            <p:cNvPr id="14" name="矩形 13"/>
            <p:cNvSpPr/>
            <p:nvPr/>
          </p:nvSpPr>
          <p:spPr>
            <a:xfrm>
              <a:off x="10226944" y="4070456"/>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5" name="矩形 14"/>
            <p:cNvSpPr/>
            <p:nvPr/>
          </p:nvSpPr>
          <p:spPr>
            <a:xfrm>
              <a:off x="10226944" y="4557448"/>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6" name="矩形 15"/>
            <p:cNvSpPr/>
            <p:nvPr/>
          </p:nvSpPr>
          <p:spPr>
            <a:xfrm>
              <a:off x="10226945" y="5049035"/>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grpSp>
    </p:spTree>
    <p:extLst>
      <p:ext uri="{BB962C8B-B14F-4D97-AF65-F5344CB8AC3E}">
        <p14:creationId xmlns:p14="http://schemas.microsoft.com/office/powerpoint/2010/main" val="33655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链路排查</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307" y="1014495"/>
            <a:ext cx="11535387" cy="2532489"/>
          </a:xfrm>
          <a:ln>
            <a:noFill/>
          </a:ln>
        </p:spPr>
      </p:pic>
      <p:pic>
        <p:nvPicPr>
          <p:cNvPr id="5" name="内容占位符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3790525"/>
            <a:ext cx="10953750" cy="2370874"/>
          </a:xfrm>
          <a:prstGeom prst="rect">
            <a:avLst/>
          </a:prstGeom>
          <a:ln>
            <a:noFill/>
          </a:ln>
        </p:spPr>
      </p:pic>
      <p:sp>
        <p:nvSpPr>
          <p:cNvPr id="6" name="文本框 5"/>
          <p:cNvSpPr txBox="1"/>
          <p:nvPr/>
        </p:nvSpPr>
        <p:spPr>
          <a:xfrm>
            <a:off x="5156150" y="1002478"/>
            <a:ext cx="1449659" cy="343235"/>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Tlog</a:t>
            </a:r>
            <a:r>
              <a:rPr lang="zh-CN" altLang="en-US" sz="1400" dirty="0" smtClean="0">
                <a:latin typeface="Arial" panose="020B0604020202020204" pitchFamily="34" charset="0"/>
                <a:ea typeface="微软雅黑" panose="020B0503020204020204" pitchFamily="34" charset="-122"/>
              </a:rPr>
              <a:t>方案结构图</a:t>
            </a:r>
          </a:p>
        </p:txBody>
      </p:sp>
      <p:sp>
        <p:nvSpPr>
          <p:cNvPr id="7" name="文本框 6"/>
          <p:cNvSpPr txBox="1"/>
          <p:nvPr/>
        </p:nvSpPr>
        <p:spPr>
          <a:xfrm>
            <a:off x="5114426" y="3630924"/>
            <a:ext cx="1963147"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Powerlog</a:t>
            </a:r>
            <a:r>
              <a:rPr lang="zh-CN" altLang="en-US" sz="1400" dirty="0" smtClean="0">
                <a:latin typeface="Arial" panose="020B0604020202020204" pitchFamily="34" charset="0"/>
                <a:ea typeface="微软雅黑" panose="020B0503020204020204" pitchFamily="34" charset="-122"/>
              </a:rPr>
              <a:t>方案结构图</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2375" y="2644601"/>
            <a:ext cx="4810125" cy="1828800"/>
          </a:xfrm>
          <a:prstGeom prst="rect">
            <a:avLst/>
          </a:prstGeom>
        </p:spPr>
      </p:pic>
    </p:spTree>
    <p:extLst>
      <p:ext uri="{BB962C8B-B14F-4D97-AF65-F5344CB8AC3E}">
        <p14:creationId xmlns:p14="http://schemas.microsoft.com/office/powerpoint/2010/main" val="20324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a:t>链路排查</a:t>
            </a:r>
          </a:p>
        </p:txBody>
      </p:sp>
      <p:sp>
        <p:nvSpPr>
          <p:cNvPr id="3" name="内容占位符 2"/>
          <p:cNvSpPr>
            <a:spLocks noGrp="1"/>
          </p:cNvSpPr>
          <p:nvPr>
            <p:ph idx="1"/>
          </p:nvPr>
        </p:nvSpPr>
        <p:spPr/>
        <p:txBody>
          <a:bodyPr/>
          <a:lstStyle/>
          <a:p>
            <a:r>
              <a:rPr lang="zh-CN" altLang="en-US" dirty="0" smtClean="0"/>
              <a:t>效果展示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757" y="930555"/>
            <a:ext cx="6663511" cy="5731551"/>
          </a:xfrm>
          <a:prstGeom prst="rect">
            <a:avLst/>
          </a:prstGeom>
        </p:spPr>
      </p:pic>
    </p:spTree>
    <p:extLst>
      <p:ext uri="{BB962C8B-B14F-4D97-AF65-F5344CB8AC3E}">
        <p14:creationId xmlns:p14="http://schemas.microsoft.com/office/powerpoint/2010/main" val="15646014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a:t>链路排查</a:t>
            </a:r>
          </a:p>
        </p:txBody>
      </p:sp>
      <p:sp>
        <p:nvSpPr>
          <p:cNvPr id="3" name="内容占位符 2"/>
          <p:cNvSpPr>
            <a:spLocks noGrp="1"/>
          </p:cNvSpPr>
          <p:nvPr>
            <p:ph idx="1"/>
          </p:nvPr>
        </p:nvSpPr>
        <p:spPr/>
        <p:txBody>
          <a:bodyPr/>
          <a:lstStyle/>
          <a:p>
            <a:r>
              <a:rPr lang="zh-CN" altLang="en-US" dirty="0" smtClean="0"/>
              <a:t>效果展示</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323" y="1696618"/>
            <a:ext cx="8391810" cy="4478003"/>
          </a:xfrm>
          <a:prstGeom prst="rect">
            <a:avLst/>
          </a:prstGeom>
        </p:spPr>
      </p:pic>
    </p:spTree>
    <p:extLst>
      <p:ext uri="{BB962C8B-B14F-4D97-AF65-F5344CB8AC3E}">
        <p14:creationId xmlns:p14="http://schemas.microsoft.com/office/powerpoint/2010/main" val="535007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98" name="内容占位符 9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0572" y="930555"/>
            <a:ext cx="10397915" cy="5214938"/>
          </a:xfrm>
        </p:spPr>
      </p:pic>
    </p:spTree>
    <p:extLst>
      <p:ext uri="{BB962C8B-B14F-4D97-AF65-F5344CB8AC3E}">
        <p14:creationId xmlns:p14="http://schemas.microsoft.com/office/powerpoint/2010/main" val="3479017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700140" y="960982"/>
            <a:ext cx="3422732"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广告审核业务介绍</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054492"/>
            <a:ext cx="10953750" cy="4567918"/>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92778" y="4146937"/>
            <a:ext cx="4759489"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25554"/>
            <a:ext cx="4779082"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bg1">
              <a:lumMod val="65000"/>
              <a:alpha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38090" y="2267609"/>
            <a:ext cx="4134465" cy="523220"/>
          </a:xfrm>
          <a:prstGeom prst="rect">
            <a:avLst/>
          </a:prstGeom>
        </p:spPr>
        <p:txBody>
          <a:bodyPr wrap="none">
            <a:spAutoFit/>
          </a:bodyPr>
          <a:lstStyle/>
          <a:p>
            <a:r>
              <a:rPr lang="zh-CN" altLang="en-US" sz="2800" b="1" dirty="0" smtClean="0">
                <a:solidFill>
                  <a:schemeClr val="accent1"/>
                </a:solidFill>
                <a:latin typeface="+mj-ea"/>
                <a:ea typeface="+mj-ea"/>
              </a:rPr>
              <a:t>基于审核消息的分级</a:t>
            </a:r>
            <a:r>
              <a:rPr lang="zh-CN" altLang="en-US" sz="2800" b="1" dirty="0">
                <a:solidFill>
                  <a:schemeClr val="accent1"/>
                </a:solidFill>
                <a:latin typeface="+mj-ea"/>
                <a:ea typeface="+mj-ea"/>
              </a:rPr>
              <a:t>模型</a:t>
            </a:r>
            <a:endParaRPr lang="en-US" altLang="zh-CN" sz="2800" b="1" dirty="0">
              <a:solidFill>
                <a:schemeClr val="accent1"/>
              </a:solidFill>
              <a:latin typeface="+mj-ea"/>
              <a:ea typeface="+mj-ea"/>
            </a:endParaRPr>
          </a:p>
        </p:txBody>
      </p:sp>
      <p:sp>
        <p:nvSpPr>
          <p:cNvPr id="15" name="矩形 14"/>
          <p:cNvSpPr/>
          <p:nvPr/>
        </p:nvSpPr>
        <p:spPr>
          <a:xfrm>
            <a:off x="3238090" y="4408481"/>
            <a:ext cx="2031325" cy="461665"/>
          </a:xfrm>
          <a:prstGeom prst="rect">
            <a:avLst/>
          </a:prstGeom>
        </p:spPr>
        <p:txBody>
          <a:bodyPr wrap="none">
            <a:spAutoFit/>
          </a:bodyPr>
          <a:lstStyle/>
          <a:p>
            <a:r>
              <a:rPr lang="zh-CN" altLang="en-US" sz="2400" b="1" dirty="0">
                <a:solidFill>
                  <a:schemeClr val="tx1">
                    <a:lumMod val="60000"/>
                    <a:lumOff val="40000"/>
                  </a:schemeClr>
                </a:solidFill>
                <a:latin typeface="+mj-ea"/>
                <a:ea typeface="+mj-ea"/>
              </a:rPr>
              <a:t>全量清理任务</a:t>
            </a:r>
            <a:endParaRPr lang="en-US" altLang="zh-CN" sz="2400" b="1" dirty="0">
              <a:solidFill>
                <a:schemeClr val="tx1">
                  <a:lumMod val="60000"/>
                  <a:lumOff val="40000"/>
                </a:schemeClr>
              </a:solidFill>
              <a:latin typeface="+mj-ea"/>
              <a:ea typeface="+mj-ea"/>
            </a:endParaRPr>
          </a:p>
        </p:txBody>
      </p:sp>
      <p:pic>
        <p:nvPicPr>
          <p:cNvPr id="4" name="图片 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972" y="1083197"/>
            <a:ext cx="5041402" cy="5041402"/>
          </a:xfrm>
          <a:prstGeom prst="rect">
            <a:avLst/>
          </a:prstGeom>
        </p:spPr>
      </p:pic>
    </p:spTree>
    <p:extLst>
      <p:ext uri="{BB962C8B-B14F-4D97-AF65-F5344CB8AC3E}">
        <p14:creationId xmlns:p14="http://schemas.microsoft.com/office/powerpoint/2010/main" val="2401364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3611554"/>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8"/>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Tree>
    <p:extLst>
      <p:ext uri="{BB962C8B-B14F-4D97-AF65-F5344CB8AC3E}">
        <p14:creationId xmlns:p14="http://schemas.microsoft.com/office/powerpoint/2010/main" val="5520074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0.5"/>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8955</TotalTime>
  <Words>3171</Words>
  <Application>Microsoft Office PowerPoint</Application>
  <PresentationFormat>宽屏</PresentationFormat>
  <Paragraphs>405</Paragraphs>
  <Slides>36</Slides>
  <Notes>34</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36</vt:i4>
      </vt:variant>
    </vt:vector>
  </HeadingPairs>
  <TitlesOfParts>
    <vt:vector size="51"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1.业务介绍</vt:lpstr>
      <vt:lpstr>PowerPoint 演示文稿</vt:lpstr>
      <vt:lpstr>1.业务介绍</vt:lpstr>
      <vt:lpstr>PowerPoint 演示文稿</vt:lpstr>
      <vt:lpstr>3.解决方案</vt:lpstr>
      <vt:lpstr>3.解决方案-分级模型</vt:lpstr>
      <vt:lpstr>3.解决方案-分级模型-产品分级定义</vt:lpstr>
      <vt:lpstr>3.解决方案-分级模型-分级消息</vt:lpstr>
      <vt:lpstr>3.解决方案-分级模型-分级消息</vt:lpstr>
      <vt:lpstr>3.解决方案-分级模型-分级策略</vt:lpstr>
      <vt:lpstr>3.解决方案-分级模型-分级策略</vt:lpstr>
      <vt:lpstr>PowerPoint 演示文稿</vt:lpstr>
      <vt:lpstr>3.解决方案-分级模型</vt:lpstr>
      <vt:lpstr>3.解决方案</vt:lpstr>
      <vt:lpstr>3.解决方案-全量清理任务</vt:lpstr>
      <vt:lpstr>3.解决方案-全量清理任务</vt:lpstr>
      <vt:lpstr>3.解决方案-全量清理任务</vt:lpstr>
      <vt:lpstr>3.解决方案-结构设计</vt:lpstr>
      <vt:lpstr>3.解决方案-效果展示</vt:lpstr>
      <vt:lpstr>4.未来的思考</vt:lpstr>
      <vt:lpstr>PowerPoint 演示文稿</vt:lpstr>
      <vt:lpstr>3.解决方案-遇到问题</vt:lpstr>
      <vt:lpstr>3.解决方案-遇到问题-检查手段</vt:lpstr>
      <vt:lpstr>3.解决方案-遇到问题-解决方法</vt:lpstr>
      <vt:lpstr>3.解决方案-业务指标监控</vt:lpstr>
      <vt:lpstr>3.解决方案-业务指标监控</vt:lpstr>
      <vt:lpstr>3.解决方案-业务指标监控</vt:lpstr>
      <vt:lpstr>3.解决方案-业务指标监控</vt:lpstr>
      <vt:lpstr>3.解决方案-业务指标监控</vt:lpstr>
      <vt:lpstr>3.解决方案-链路排查</vt:lpstr>
      <vt:lpstr>3.解决方案-链路排查</vt:lpstr>
      <vt:lpstr>3.解决方案-链路排查</vt:lpstr>
      <vt:lpstr>3.解决方案-链路排查</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卢 坚</cp:lastModifiedBy>
  <cp:revision>458</cp:revision>
  <dcterms:created xsi:type="dcterms:W3CDTF">2018-06-12T11:34:01Z</dcterms:created>
  <dcterms:modified xsi:type="dcterms:W3CDTF">2018-08-02T16:38:39Z</dcterms:modified>
</cp:coreProperties>
</file>